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5"/>
  </p:sldMasterIdLst>
  <p:notesMasterIdLst>
    <p:notesMasterId r:id="rId22"/>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Lst>
  <p:sldSz cx="18288000" cy="10287000"/>
  <p:notesSz cx="6858000" cy="9144000"/>
  <p:embeddedFontLst>
    <p:embeddedFont>
      <p:font typeface="Gibson 1" panose="020B0604020202020204" charset="0"/>
      <p:regular r:id="rId23"/>
    </p:embeddedFont>
    <p:embeddedFont>
      <p:font typeface="Gibson 2" panose="020B0604020202020204" charset="0"/>
      <p:regular r:id="rId24"/>
    </p:embeddedFont>
    <p:embeddedFont>
      <p:font typeface="Gibson 3" panose="020B0604020202020204"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2" autoAdjust="0"/>
    <p:restoredTop sz="93324" autoAdjust="0"/>
  </p:normalViewPr>
  <p:slideViewPr>
    <p:cSldViewPr>
      <p:cViewPr varScale="1">
        <p:scale>
          <a:sx n="70" d="100"/>
          <a:sy n="70" d="100"/>
        </p:scale>
        <p:origin x="77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1236"/>
    </p:cViewPr>
  </p:sorterViewPr>
  <p:notesViewPr>
    <p:cSldViewPr>
      <p:cViewPr varScale="1">
        <p:scale>
          <a:sx n="47" d="100"/>
          <a:sy n="47" d="100"/>
        </p:scale>
        <p:origin x="2784"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presProps" Target="presProps.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3.fntdata"/><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2.fntdata"/><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font" Target="fonts/font1.fntdata"/><Relationship Id="rId28"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cs-CZ"/>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fld id="{B7268E1E-0E44-426D-905E-8AD9B19D2182}" type="datetimeFigureOut">
              <a:rPr lang="cs-CZ" smtClean="0"/>
              <a:t>22.08.2024</a:t>
            </a:fld>
            <a:endParaRPr lang="cs-CZ"/>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lang="cs-CZ"/>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cs-CZ"/>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lang="cs-CZ"/>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fld id="{871B2431-D351-4C6E-A3CF-9DFAC0E3E050}" type="slidenum">
              <a:rPr lang="cs-CZ" smtClean="0"/>
              <a:t>‹#›</a:t>
            </a:fld>
            <a:endParaRPr lang="cs-CZ"/>
          </a:p>
        </p:txBody>
      </p:sp>
    </p:spTree>
    <p:extLst>
      <p:ext uri="{BB962C8B-B14F-4D97-AF65-F5344CB8AC3E}">
        <p14:creationId xmlns:p14="http://schemas.microsoft.com/office/powerpoint/2010/main" val="17988891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Introduce yourselves to the young people and tell them a little bit about what you do and why you are here today.​</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the young people what they could do to keep their pets calm and comfortable on bonfires night?​</a:t>
            </a:r>
          </a:p>
          <a:p>
            <a:endParaRPr lang="en-US"/>
          </a:p>
          <a:p>
            <a:r>
              <a:rPr lang="en-US"/>
              <a:t>Then play the video on the next slide from the SSPCA with their tips on how to keep pets comfortable on bonfires night.​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Ask the young people what they could do to keep their pets calm and comfortable on bonfires night?​</a:t>
            </a:r>
          </a:p>
          <a:p>
            <a:endParaRPr lang="en-US"/>
          </a:p>
          <a:p>
            <a:r>
              <a:rPr lang="en-US"/>
              <a:t>Then play the video on the next slide from the RSPCA with their tips on how to keep pets comfortable on bonfires night.​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Remind the young people that the emergency services include the police, ambulance and fire service. </a:t>
            </a:r>
          </a:p>
          <a:p>
            <a:endParaRPr lang="en-US"/>
          </a:p>
          <a:p>
            <a:r>
              <a:rPr lang="en-US"/>
              <a:t>Ask the young people what the phone number is for the emergency services.</a:t>
            </a:r>
          </a:p>
          <a:p>
            <a:endParaRPr lang="en-US"/>
          </a:p>
          <a:p>
            <a:r>
              <a:rPr lang="en-US"/>
              <a:t>In the UK it is 999</a:t>
            </a:r>
          </a:p>
          <a:p>
            <a:r>
              <a:rPr lang="en-US"/>
              <a:t>Some may say 911 which is North America, however if they dial that number from a mobile phone in the UK it may be transferred to 999</a:t>
            </a:r>
          </a:p>
          <a:p>
            <a:endParaRPr lang="en-US"/>
          </a:p>
          <a:p>
            <a:r>
              <a:rPr lang="en-US"/>
              <a:t>Some might also answer 112 which is the European number and connects directly to 999.</a:t>
            </a:r>
          </a:p>
          <a:p>
            <a:endParaRPr lang="en-US"/>
          </a:p>
          <a:p>
            <a:r>
              <a:rPr lang="en-US"/>
              <a:t>It is free to phone the emergency services and you can call any time of the day or night as they are there to help.</a:t>
            </a:r>
          </a:p>
          <a:p>
            <a:endParaRPr lang="en-US"/>
          </a:p>
          <a:p>
            <a:r>
              <a:rPr lang="en-US"/>
              <a:t>An emergency is when</a:t>
            </a:r>
          </a:p>
          <a:p>
            <a:r>
              <a:rPr lang="en-US"/>
              <a:t>Someone’s life is at risk</a:t>
            </a:r>
          </a:p>
          <a:p>
            <a:r>
              <a:rPr lang="en-US"/>
              <a:t>Someone is injured</a:t>
            </a:r>
          </a:p>
          <a:p>
            <a:r>
              <a:rPr lang="en-US"/>
              <a:t>There is a fire</a:t>
            </a:r>
          </a:p>
          <a:p>
            <a:r>
              <a:rPr lang="en-US"/>
              <a:t>Immediate help is needed</a:t>
            </a:r>
          </a:p>
          <a:p>
            <a:endParaRPr lang="en-US"/>
          </a:p>
          <a:p>
            <a:r>
              <a:rPr lang="en-US"/>
              <a:t>Ask the young people if they phone 999 what information will they need to provide? </a:t>
            </a:r>
          </a:p>
          <a:p>
            <a:endParaRPr lang="en-US"/>
          </a:p>
          <a:p>
            <a:r>
              <a:rPr lang="en-US"/>
              <a:t>Remember it is important to speak clearly.</a:t>
            </a:r>
          </a:p>
          <a:p>
            <a:endParaRPr lang="en-US"/>
          </a:p>
          <a:p>
            <a:r>
              <a:rPr lang="en-US"/>
              <a:t>What emergency service you need</a:t>
            </a:r>
          </a:p>
          <a:p>
            <a:r>
              <a:rPr lang="en-US"/>
              <a:t>Where you are – give as much detail as possible such as postcodes. </a:t>
            </a:r>
          </a:p>
          <a:p>
            <a:r>
              <a:rPr lang="en-US"/>
              <a:t>Does everyone know their full address including postcode? </a:t>
            </a:r>
          </a:p>
          <a:p>
            <a:endParaRPr lang="en-US"/>
          </a:p>
          <a:p>
            <a:r>
              <a:rPr lang="en-US"/>
              <a:t>If you are not at home look at the buildings and landmarks around you.</a:t>
            </a:r>
          </a:p>
          <a:p>
            <a:endParaRPr lang="en-US"/>
          </a:p>
          <a:p>
            <a:r>
              <a:rPr lang="en-US"/>
              <a:t>What has happened – give as much detail as you can about what has happened. </a:t>
            </a:r>
          </a:p>
          <a:p>
            <a:endParaRPr lang="en-US"/>
          </a:p>
          <a:p>
            <a:r>
              <a:rPr lang="en-US"/>
              <a:t>They might ask if the person is breathing or conscious (awake)</a:t>
            </a:r>
          </a:p>
          <a:p>
            <a:endParaRPr lang="en-US"/>
          </a:p>
          <a:p>
            <a:r>
              <a:rPr lang="en-US"/>
              <a:t>If anyone is hurt – provide details of any injuries, sometimes the call handler will ask you to help the person. </a:t>
            </a:r>
          </a:p>
          <a:p>
            <a:r>
              <a:rPr lang="en-US"/>
              <a:t>The call handler will also want to know the name of the casualty and your name too.</a:t>
            </a:r>
          </a:p>
          <a:p>
            <a:endParaRPr lang="en-US"/>
          </a:p>
          <a:p>
            <a:r>
              <a:rPr lang="en-US"/>
              <a:t>Remember try and stay calm and answer all the call handlers questions, they know you will be scared and upset but they are getting help to you as soon as possible.</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15</a:t>
            </a:fld>
            <a:endParaRPr lang="cs-CZ"/>
          </a:p>
        </p:txBody>
      </p:sp>
    </p:spTree>
    <p:extLst>
      <p:ext uri="{BB962C8B-B14F-4D97-AF65-F5344CB8AC3E}">
        <p14:creationId xmlns:p14="http://schemas.microsoft.com/office/powerpoint/2010/main" val="2622974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90763" y="512763"/>
            <a:ext cx="4562475" cy="2566987"/>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fld id="{871B2431-D351-4C6E-A3CF-9DFAC0E3E050}" type="slidenum">
              <a:rPr lang="cs-CZ" smtClean="0"/>
              <a:t>16</a:t>
            </a:fld>
            <a:endParaRPr lang="cs-CZ"/>
          </a:p>
        </p:txBody>
      </p:sp>
    </p:spTree>
    <p:extLst>
      <p:ext uri="{BB962C8B-B14F-4D97-AF65-F5344CB8AC3E}">
        <p14:creationId xmlns:p14="http://schemas.microsoft.com/office/powerpoint/2010/main" val="26301611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ASK</a:t>
            </a:r>
          </a:p>
          <a:p>
            <a:r>
              <a:rPr lang="en-US" dirty="0"/>
              <a:t>Why do fireworks come in different shapes and sizes and are attractive to look at?</a:t>
            </a:r>
          </a:p>
          <a:p>
            <a:endParaRPr lang="en-US" dirty="0"/>
          </a:p>
          <a:p>
            <a:r>
              <a:rPr lang="en-US" dirty="0"/>
              <a:t>ANSWER: </a:t>
            </a:r>
          </a:p>
          <a:p>
            <a:r>
              <a:rPr lang="en-US" dirty="0"/>
              <a:t>This is a marketing technique as it makes them look exciting and fun. It is one of the ways that the firework manufacturers can sell these fireworks to the parents or guardians of the pupils and the public</a:t>
            </a:r>
          </a:p>
          <a:p>
            <a:r>
              <a:rPr lang="en-US" dirty="0"/>
              <a:t>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dirty="0"/>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Have the young people split into small groups and have them note down what they think is in the code – Give no more than 5 minutes for this and then have them feedback 2 of the things they have.  ​</a:t>
            </a:r>
          </a:p>
          <a:p>
            <a:endParaRPr lang="en-US" dirty="0"/>
          </a:p>
          <a:p>
            <a:r>
              <a:rPr lang="en-US" dirty="0"/>
              <a:t>The purpose of this exercise is to determine what the young people already know about the firework code and when going through the code on the next 2 slides what you need to spend more time on </a:t>
            </a:r>
            <a:r>
              <a:rPr lang="en-US" dirty="0" err="1"/>
              <a:t>eg</a:t>
            </a:r>
            <a:r>
              <a:rPr lang="en-US" dirty="0"/>
              <a:t> they don’t know about paraffin.​</a:t>
            </a:r>
          </a:p>
          <a:p>
            <a:endParaRPr lang="en-US" dirty="0"/>
          </a:p>
          <a:p>
            <a:r>
              <a:rPr lang="en-US" dirty="0"/>
              <a:t>Most should have an understanding that only adults should light them, they should stand well back and never go back to an lit firework that has not gone off, or to throw fireworks in any way.​</a:t>
            </a:r>
          </a:p>
          <a:p>
            <a:endParaRPr lang="en-US" dirty="0"/>
          </a:p>
          <a:p>
            <a:r>
              <a:rPr lang="en-US" dirty="0"/>
              <a:t>ASK</a:t>
            </a:r>
          </a:p>
          <a:p>
            <a:r>
              <a:rPr lang="en-US" dirty="0"/>
              <a:t>Why should Fireworks not be kept in your pocket?</a:t>
            </a:r>
          </a:p>
          <a:p>
            <a:r>
              <a:rPr lang="en-US" dirty="0"/>
              <a:t> </a:t>
            </a:r>
          </a:p>
          <a:p>
            <a:r>
              <a:rPr lang="en-US" dirty="0"/>
              <a:t>ANSWER</a:t>
            </a:r>
          </a:p>
          <a:p>
            <a:r>
              <a:rPr lang="en-US" dirty="0"/>
              <a:t>The friction could cause the firework to go off, causing serious injury and permanent damage.</a:t>
            </a:r>
          </a:p>
          <a:p>
            <a:endParaRPr lang="en-US" dirty="0"/>
          </a:p>
          <a:p>
            <a:r>
              <a:rPr lang="en-US" dirty="0"/>
              <a:t>Other topics to discuss:</a:t>
            </a:r>
          </a:p>
          <a:p>
            <a:endParaRPr lang="en-US" dirty="0"/>
          </a:p>
          <a:p>
            <a:r>
              <a:rPr lang="en-US" dirty="0"/>
              <a:t>Never return to a firework once it has been lit- even if it hasn't gone off it could still explode.</a:t>
            </a:r>
          </a:p>
          <a:p>
            <a:endParaRPr lang="en-US" dirty="0"/>
          </a:p>
          <a:p>
            <a:r>
              <a:rPr lang="en-US" dirty="0"/>
              <a:t>Direct any rocket fireworks well away from spectators</a:t>
            </a:r>
          </a:p>
          <a:p>
            <a:endParaRPr lang="en-US" dirty="0"/>
          </a:p>
          <a:p>
            <a:r>
              <a:rPr lang="en-US" dirty="0"/>
              <a:t>Never use paraffin or petrol on a bonfire</a:t>
            </a:r>
          </a:p>
          <a:p>
            <a:endParaRPr lang="en-US" dirty="0"/>
          </a:p>
          <a:p>
            <a:r>
              <a:rPr lang="en-US" dirty="0"/>
              <a:t>Make sure that the fire is out and surroundings are made safe before leaving.</a:t>
            </a:r>
          </a:p>
          <a:p>
            <a:endParaRPr lang="en-US" dirty="0"/>
          </a:p>
          <a:p>
            <a:r>
              <a:rPr lang="en-US" dirty="0"/>
              <a:t>​</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dirty="0"/>
              <a:t>Go over this briefly and link back to what the young people have said. Do spend more time on points that were NOT raised​​</a:t>
            </a:r>
          </a:p>
          <a:p>
            <a:endParaRPr lang="en-US" dirty="0"/>
          </a:p>
          <a:p>
            <a:r>
              <a:rPr lang="en-US" dirty="0" err="1"/>
              <a:t>Emphasise</a:t>
            </a:r>
            <a:r>
              <a:rPr lang="en-US" dirty="0"/>
              <a:t> that only adults should be lighting fireworks and it is important that you remind the adults of the firework code too.​</a:t>
            </a:r>
          </a:p>
          <a:p>
            <a:endParaRPr lang="en-US" dirty="0"/>
          </a:p>
          <a:p>
            <a:r>
              <a:rPr lang="en-US" dirty="0"/>
              <a:t>The CE mark means that the product is safe when handled correctly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Go over this briefly and link back to what the young people have said. Do spend more time on points that were NOT raised​</a:t>
            </a:r>
          </a:p>
          <a:p>
            <a:endParaRPr lang="en-US"/>
          </a:p>
          <a:p>
            <a:r>
              <a:rPr lang="en-US"/>
              <a:t>Emphasise that only adults should be lighting fireworks and it is important that you remind the adults of the firework code too.​</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endParaRPr lang="en-US"/>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Have the young people shout the answers – This activity is to find out what they already know and expand on existing knowledge.​</a:t>
            </a:r>
          </a:p>
          <a:p>
            <a:endParaRPr lang="en-US"/>
          </a:p>
          <a:p>
            <a:r>
              <a:rPr lang="en-US"/>
              <a:t>Question 1 – answer is 5.</a:t>
            </a:r>
          </a:p>
          <a:p>
            <a:endParaRPr lang="en-US"/>
          </a:p>
          <a:p>
            <a:r>
              <a:rPr lang="en-US"/>
              <a:t>Ask the young people why they think under 5s shouldn’t use a sparkler. Emphasis that a sparkler is a firework and even though they can be given to children they can burn up to 1500 C which is really hot (hotter than an oven on full blast) so young children can be easily burned. Young children often don’t have a full understanding of being safe ie young babies and toddlers putting things in their mouths link to safety warnings that they may see saying do not give to under 3s etc​</a:t>
            </a:r>
          </a:p>
          <a:p>
            <a:endParaRPr lang="en-US"/>
          </a:p>
          <a:p>
            <a:r>
              <a:rPr lang="en-US"/>
              <a:t>Question 2 – the answer is gloves. </a:t>
            </a:r>
          </a:p>
          <a:p>
            <a:endParaRPr lang="en-US"/>
          </a:p>
          <a:p>
            <a:r>
              <a:rPr lang="en-US"/>
              <a:t>Sparklers can become really hot as previously mentioned and gloves provide your hands with protection​</a:t>
            </a:r>
          </a:p>
          <a:p>
            <a:endParaRPr lang="en-US"/>
          </a:p>
          <a:p>
            <a:r>
              <a:rPr lang="en-US"/>
              <a:t>Question 3 – One sparkler at a time</a:t>
            </a:r>
          </a:p>
          <a:p>
            <a:endParaRPr lang="en-US"/>
          </a:p>
          <a:p>
            <a:r>
              <a:rPr lang="en-US"/>
              <a:t>Question 4 In a bucket of water / sand</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5180013" y="0"/>
            <a:ext cx="3962400" cy="342900"/>
          </a:xfrm>
          <a:prstGeom prst="rect">
            <a:avLst/>
          </a:prstGeom>
        </p:spPr>
        <p:txBody>
          <a:bodyPr vert="horz" lIns="91440" tIns="45720" rIns="91440" bIns="45720" rtlCol="0"/>
          <a:lstStyle>
            <a:lvl1pPr algn="r">
              <a:defRPr sz="1200"/>
            </a:lvl1pPr>
          </a:lstStyle>
          <a:p>
            <a:r>
              <a:rPr lang="cs-CZ"/>
              <a:t>1.7.2013</a:t>
            </a:r>
          </a:p>
        </p:txBody>
      </p:sp>
      <p:sp>
        <p:nvSpPr>
          <p:cNvPr id="4" name="Slide Image Placeholder 3"/>
          <p:cNvSpPr>
            <a:spLocks noGrp="1" noRot="1" noChangeAspect="1"/>
          </p:cNvSpPr>
          <p:nvPr>
            <p:ph type="sldImg" idx="2"/>
          </p:nvPr>
        </p:nvSpPr>
        <p:spPr>
          <a:xfrm>
            <a:off x="2857500" y="512763"/>
            <a:ext cx="3429000" cy="2566987"/>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914400" y="3251200"/>
            <a:ext cx="7315200" cy="3081338"/>
          </a:xfrm>
          <a:prstGeom prst="rect">
            <a:avLst/>
          </a:prstGeom>
        </p:spPr>
        <p:txBody>
          <a:bodyPr vert="horz" lIns="91440" tIns="45720" rIns="91440" bIns="45720" rtlCol="0"/>
          <a:lstStyle/>
          <a:p>
            <a:r>
              <a:rPr lang="en-US"/>
              <a:t>Cool the burn as quickly as you can after the burn and NEVER use ice, iced water or any creams or greasy substances like butter​</a:t>
            </a:r>
          </a:p>
          <a:p>
            <a:endParaRPr lang="en-US"/>
          </a:p>
          <a:p>
            <a:r>
              <a:rPr lang="en-US"/>
              <a:t>Keep the person warm by giving them a blanket or extra clothing but do not put it over the burn – if you are cooling a large area the person could risk getting hypothermia by having cool water exposed on them for the length of time​</a:t>
            </a:r>
          </a:p>
          <a:p>
            <a:endParaRPr lang="en-US"/>
          </a:p>
          <a:p>
            <a:r>
              <a:rPr lang="en-US"/>
              <a:t>Use cling film because it will not stick to the burn/scald. </a:t>
            </a:r>
          </a:p>
          <a:p>
            <a:endParaRPr lang="en-US"/>
          </a:p>
          <a:p>
            <a:r>
              <a:rPr lang="en-US"/>
              <a:t>Plasters, bandages, towel and clothing can all leave debris in the burn/scald which makes it more painful to remove. </a:t>
            </a:r>
          </a:p>
          <a:p>
            <a:endParaRPr lang="en-US"/>
          </a:p>
          <a:p>
            <a:r>
              <a:rPr lang="en-US"/>
              <a:t>If you can bring in plasters and bandages and show that the material can rub against the skin and can get caught in the skin​</a:t>
            </a:r>
          </a:p>
          <a:p>
            <a:endParaRPr lang="en-US"/>
          </a:p>
          <a:p>
            <a:r>
              <a:rPr lang="en-US"/>
              <a:t>All advice taken from the NHS website on burns and scalds ​</a:t>
            </a:r>
          </a:p>
        </p:txBody>
      </p:sp>
      <p:sp>
        <p:nvSpPr>
          <p:cNvPr id="6" name="Footer Placeholder 5"/>
          <p:cNvSpPr>
            <a:spLocks noGrp="1"/>
          </p:cNvSpPr>
          <p:nvPr>
            <p:ph type="ftr" sz="quarter" idx="4"/>
          </p:nvPr>
        </p:nvSpPr>
        <p:spPr>
          <a:xfrm>
            <a:off x="0" y="6502400"/>
            <a:ext cx="3962400" cy="341313"/>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5180013" y="6502400"/>
            <a:ext cx="3962400" cy="341313"/>
          </a:xfrm>
          <a:prstGeom prst="rect">
            <a:avLst/>
          </a:prstGeom>
        </p:spPr>
        <p:txBody>
          <a:bodyPr vert="horz" lIns="91440" tIns="45720" rIns="91440" bIns="45720" rtlCol="0" anchor="b"/>
          <a:lstStyle>
            <a:lvl1pPr algn="r">
              <a:defRPr sz="1200"/>
            </a:lvl1pPr>
          </a:lstStyle>
          <a:p>
            <a:r>
              <a:rPr lang="cs-CZ"/>
              <a:t>‹#›</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8/22/2024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8/22/2024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8/22/2024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8/22/2024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8/22/2024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8/22/2024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7.png"/><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video" Target="https://youtu.be/v5LdJKf_588" TargetMode="External"/><Relationship Id="rId4" Type="http://schemas.openxmlformats.org/officeDocument/2006/relationships/image" Target="../media/image38.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1.jpe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png"/><Relationship Id="rId7"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48.gif"/><Relationship Id="rId5" Type="http://schemas.openxmlformats.org/officeDocument/2006/relationships/image" Target="../media/image47.gif"/><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10.jpe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12.jpeg"/><Relationship Id="rId4" Type="http://schemas.openxmlformats.org/officeDocument/2006/relationships/image" Target="../media/image11.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7"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9.jpeg"/><Relationship Id="rId7"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0.png"/><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28.jpe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464330" y="0"/>
            <a:ext cx="6558069" cy="10287000"/>
          </a:xfrm>
          <a:custGeom>
            <a:avLst/>
            <a:gdLst/>
            <a:ahLst/>
            <a:cxnLst/>
            <a:rect l="l" t="t" r="r" b="b"/>
            <a:pathLst>
              <a:path w="6558069" h="10287000">
                <a:moveTo>
                  <a:pt x="6558069" y="0"/>
                </a:moveTo>
                <a:lnTo>
                  <a:pt x="0" y="0"/>
                </a:lnTo>
                <a:lnTo>
                  <a:pt x="0" y="10287000"/>
                </a:lnTo>
                <a:lnTo>
                  <a:pt x="6558069" y="10287000"/>
                </a:lnTo>
                <a:lnTo>
                  <a:pt x="6558069"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3" name="AutoShape 3"/>
          <p:cNvSpPr/>
          <p:nvPr/>
        </p:nvSpPr>
        <p:spPr>
          <a:xfrm>
            <a:off x="-146211" y="9979543"/>
            <a:ext cx="18505377" cy="343381"/>
          </a:xfrm>
          <a:prstGeom prst="rect">
            <a:avLst/>
          </a:prstGeom>
          <a:solidFill>
            <a:srgbClr val="AC202D"/>
          </a:solidFill>
        </p:spPr>
        <p:txBody>
          <a:bodyPr/>
          <a:lstStyle/>
          <a:p>
            <a:endParaRPr lang="en-GB"/>
          </a:p>
        </p:txBody>
      </p:sp>
      <p:sp>
        <p:nvSpPr>
          <p:cNvPr id="4" name="Freeform 4"/>
          <p:cNvSpPr/>
          <p:nvPr/>
        </p:nvSpPr>
        <p:spPr>
          <a:xfrm rot="-5400000" flipH="1">
            <a:off x="599864" y="1864465"/>
            <a:ext cx="10287000" cy="6558069"/>
          </a:xfrm>
          <a:custGeom>
            <a:avLst/>
            <a:gdLst/>
            <a:ahLst/>
            <a:cxnLst/>
            <a:rect l="l" t="t" r="r" b="b"/>
            <a:pathLst>
              <a:path w="10287000" h="6558069">
                <a:moveTo>
                  <a:pt x="10287000" y="0"/>
                </a:moveTo>
                <a:lnTo>
                  <a:pt x="0" y="0"/>
                </a:lnTo>
                <a:lnTo>
                  <a:pt x="0" y="6558070"/>
                </a:lnTo>
                <a:lnTo>
                  <a:pt x="10287000" y="6558070"/>
                </a:lnTo>
                <a:lnTo>
                  <a:pt x="1028700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5" name="AutoShape 5"/>
          <p:cNvSpPr/>
          <p:nvPr/>
        </p:nvSpPr>
        <p:spPr>
          <a:xfrm>
            <a:off x="1028700" y="4211657"/>
            <a:ext cx="4824176" cy="1834523"/>
          </a:xfrm>
          <a:prstGeom prst="rect">
            <a:avLst/>
          </a:prstGeom>
          <a:solidFill>
            <a:srgbClr val="AC202D"/>
          </a:solidFill>
        </p:spPr>
        <p:txBody>
          <a:bodyPr/>
          <a:lstStyle/>
          <a:p>
            <a:endParaRPr lang="en-GB"/>
          </a:p>
        </p:txBody>
      </p:sp>
      <p:sp>
        <p:nvSpPr>
          <p:cNvPr id="6" name="Freeform 6"/>
          <p:cNvSpPr/>
          <p:nvPr/>
        </p:nvSpPr>
        <p:spPr>
          <a:xfrm rot="-5400000">
            <a:off x="2580298" y="2660059"/>
            <a:ext cx="1834523" cy="4937718"/>
          </a:xfrm>
          <a:custGeom>
            <a:avLst/>
            <a:gdLst/>
            <a:ahLst/>
            <a:cxnLst/>
            <a:rect l="l" t="t" r="r" b="b"/>
            <a:pathLst>
              <a:path w="1834523" h="4937718">
                <a:moveTo>
                  <a:pt x="0" y="0"/>
                </a:moveTo>
                <a:lnTo>
                  <a:pt x="1834522" y="0"/>
                </a:lnTo>
                <a:lnTo>
                  <a:pt x="1834522" y="4937718"/>
                </a:lnTo>
                <a:lnTo>
                  <a:pt x="0" y="4937718"/>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7" name="TextBox 7"/>
          <p:cNvSpPr txBox="1"/>
          <p:nvPr/>
        </p:nvSpPr>
        <p:spPr>
          <a:xfrm>
            <a:off x="1572261" y="4605785"/>
            <a:ext cx="3737053" cy="1021715"/>
          </a:xfrm>
          <a:prstGeom prst="rect">
            <a:avLst/>
          </a:prstGeom>
        </p:spPr>
        <p:txBody>
          <a:bodyPr lIns="0" tIns="0" rIns="0" bIns="0" rtlCol="0" anchor="t">
            <a:spAutoFit/>
          </a:bodyPr>
          <a:lstStyle/>
          <a:p>
            <a:pPr>
              <a:lnSpc>
                <a:spcPts val="4059"/>
              </a:lnSpc>
            </a:pPr>
            <a:r>
              <a:rPr lang="en-US" sz="2899" spc="289">
                <a:solidFill>
                  <a:srgbClr val="FFFFFF"/>
                </a:solidFill>
                <a:latin typeface="Gibson 1"/>
              </a:rPr>
              <a:t>PRIMARY</a:t>
            </a:r>
          </a:p>
          <a:p>
            <a:pPr>
              <a:lnSpc>
                <a:spcPts val="4059"/>
              </a:lnSpc>
            </a:pPr>
            <a:r>
              <a:rPr lang="en-US" sz="2899" spc="289">
                <a:solidFill>
                  <a:srgbClr val="FFFFFF"/>
                </a:solidFill>
                <a:latin typeface="Gibson 1"/>
              </a:rPr>
              <a:t>SCHOOL LEVEL </a:t>
            </a:r>
          </a:p>
        </p:txBody>
      </p:sp>
      <p:sp>
        <p:nvSpPr>
          <p:cNvPr id="8" name="TextBox 8"/>
          <p:cNvSpPr txBox="1"/>
          <p:nvPr/>
        </p:nvSpPr>
        <p:spPr>
          <a:xfrm>
            <a:off x="9969755" y="5328126"/>
            <a:ext cx="7201114" cy="771526"/>
          </a:xfrm>
          <a:prstGeom prst="rect">
            <a:avLst/>
          </a:prstGeom>
        </p:spPr>
        <p:txBody>
          <a:bodyPr lIns="0" tIns="0" rIns="0" bIns="0" rtlCol="0" anchor="t">
            <a:spAutoFit/>
          </a:bodyPr>
          <a:lstStyle/>
          <a:p>
            <a:pPr algn="ctr">
              <a:lnSpc>
                <a:spcPts val="6299"/>
              </a:lnSpc>
            </a:pPr>
            <a:r>
              <a:rPr lang="en-US" sz="4499" spc="224">
                <a:solidFill>
                  <a:srgbClr val="3B3B3B"/>
                </a:solidFill>
                <a:latin typeface="Gibson 2"/>
              </a:rPr>
              <a:t>2023 - 2024</a:t>
            </a:r>
          </a:p>
        </p:txBody>
      </p:sp>
      <p:sp>
        <p:nvSpPr>
          <p:cNvPr id="9" name="TextBox 9"/>
          <p:cNvSpPr txBox="1"/>
          <p:nvPr/>
        </p:nvSpPr>
        <p:spPr>
          <a:xfrm>
            <a:off x="9969755" y="3886676"/>
            <a:ext cx="7201114" cy="1581150"/>
          </a:xfrm>
          <a:prstGeom prst="rect">
            <a:avLst/>
          </a:prstGeom>
        </p:spPr>
        <p:txBody>
          <a:bodyPr lIns="0" tIns="0" rIns="0" bIns="0" rtlCol="0" anchor="t">
            <a:spAutoFit/>
          </a:bodyPr>
          <a:lstStyle/>
          <a:p>
            <a:pPr algn="ctr">
              <a:lnSpc>
                <a:spcPts val="6000"/>
              </a:lnSpc>
            </a:pPr>
            <a:r>
              <a:rPr lang="en-US" sz="6000" spc="300">
                <a:solidFill>
                  <a:srgbClr val="3B3B3B"/>
                </a:solidFill>
                <a:latin typeface="Gibson 3"/>
              </a:rPr>
              <a:t>FIREWORK &amp; BONFIRE SAFETY </a:t>
            </a:r>
          </a:p>
        </p:txBody>
      </p:sp>
      <p:sp>
        <p:nvSpPr>
          <p:cNvPr id="10" name="Freeform 10"/>
          <p:cNvSpPr/>
          <p:nvPr/>
        </p:nvSpPr>
        <p:spPr>
          <a:xfrm flipH="1">
            <a:off x="1894577" y="-262897"/>
            <a:ext cx="9807079" cy="10585821"/>
          </a:xfrm>
          <a:custGeom>
            <a:avLst/>
            <a:gdLst/>
            <a:ahLst/>
            <a:cxnLst/>
            <a:rect l="l" t="t" r="r" b="b"/>
            <a:pathLst>
              <a:path w="9807079" h="10585821">
                <a:moveTo>
                  <a:pt x="9807079" y="0"/>
                </a:moveTo>
                <a:lnTo>
                  <a:pt x="0" y="0"/>
                </a:lnTo>
                <a:lnTo>
                  <a:pt x="0" y="10585821"/>
                </a:lnTo>
                <a:lnTo>
                  <a:pt x="9807079" y="10585821"/>
                </a:lnTo>
                <a:lnTo>
                  <a:pt x="9807079"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2"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3"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3492739" y="1028700"/>
            <a:ext cx="1900728" cy="1900728"/>
            <a:chOff x="0" y="0"/>
            <a:chExt cx="812800" cy="812800"/>
          </a:xfrm>
        </p:grpSpPr>
        <p:sp>
          <p:nvSpPr>
            <p:cNvPr id="6" name="Freeform 6"/>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txBody>
            <a:bodyPr/>
            <a:lstStyle/>
            <a:p>
              <a:endParaRPr lang="en-GB"/>
            </a:p>
          </p:txBody>
        </p:sp>
        <p:sp>
          <p:nvSpPr>
            <p:cNvPr id="7" name="TextBox 7"/>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8" name="Freeform 8"/>
          <p:cNvSpPr/>
          <p:nvPr/>
        </p:nvSpPr>
        <p:spPr>
          <a:xfrm>
            <a:off x="13952121" y="1235576"/>
            <a:ext cx="981965" cy="1486975"/>
          </a:xfrm>
          <a:custGeom>
            <a:avLst/>
            <a:gdLst/>
            <a:ahLst/>
            <a:cxnLst/>
            <a:rect l="l" t="t" r="r" b="b"/>
            <a:pathLst>
              <a:path w="981965" h="1486975">
                <a:moveTo>
                  <a:pt x="0" y="0"/>
                </a:moveTo>
                <a:lnTo>
                  <a:pt x="981965" y="0"/>
                </a:lnTo>
                <a:lnTo>
                  <a:pt x="981965" y="1486976"/>
                </a:lnTo>
                <a:lnTo>
                  <a:pt x="0" y="1486976"/>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9" name="Group 9"/>
          <p:cNvGrpSpPr/>
          <p:nvPr/>
        </p:nvGrpSpPr>
        <p:grpSpPr>
          <a:xfrm>
            <a:off x="13492739" y="3760383"/>
            <a:ext cx="1900728" cy="1900728"/>
            <a:chOff x="0" y="0"/>
            <a:chExt cx="812800" cy="812800"/>
          </a:xfrm>
        </p:grpSpPr>
        <p:sp>
          <p:nvSpPr>
            <p:cNvPr id="10" name="Freeform 10"/>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txBody>
            <a:bodyPr/>
            <a:lstStyle/>
            <a:p>
              <a:endParaRPr lang="en-GB"/>
            </a:p>
          </p:txBody>
        </p:sp>
        <p:sp>
          <p:nvSpPr>
            <p:cNvPr id="11" name="TextBox 11"/>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12" name="Freeform 12"/>
          <p:cNvSpPr/>
          <p:nvPr/>
        </p:nvSpPr>
        <p:spPr>
          <a:xfrm>
            <a:off x="13810886" y="3973480"/>
            <a:ext cx="1266520" cy="1486975"/>
          </a:xfrm>
          <a:custGeom>
            <a:avLst/>
            <a:gdLst/>
            <a:ahLst/>
            <a:cxnLst/>
            <a:rect l="l" t="t" r="r" b="b"/>
            <a:pathLst>
              <a:path w="1266520" h="1486975">
                <a:moveTo>
                  <a:pt x="0" y="0"/>
                </a:moveTo>
                <a:lnTo>
                  <a:pt x="1266519" y="0"/>
                </a:lnTo>
                <a:lnTo>
                  <a:pt x="1266519" y="1486975"/>
                </a:lnTo>
                <a:lnTo>
                  <a:pt x="0" y="1486975"/>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13" name="Group 13"/>
          <p:cNvGrpSpPr/>
          <p:nvPr/>
        </p:nvGrpSpPr>
        <p:grpSpPr>
          <a:xfrm>
            <a:off x="13492739" y="6492961"/>
            <a:ext cx="1900728" cy="1900728"/>
            <a:chOff x="0" y="0"/>
            <a:chExt cx="812800" cy="812800"/>
          </a:xfrm>
        </p:grpSpPr>
        <p:sp>
          <p:nvSpPr>
            <p:cNvPr id="14" name="Freeform 14"/>
            <p:cNvSpPr/>
            <p:nvPr/>
          </p:nvSpPr>
          <p:spPr>
            <a:xfrm>
              <a:off x="0" y="0"/>
              <a:ext cx="812800" cy="812800"/>
            </a:xfrm>
            <a:custGeom>
              <a:avLst/>
              <a:gdLst/>
              <a:ahLst/>
              <a:cxnLst/>
              <a:rect l="l" t="t" r="r" b="b"/>
              <a:pathLst>
                <a:path w="812800" h="812800">
                  <a:moveTo>
                    <a:pt x="101828" y="0"/>
                  </a:moveTo>
                  <a:lnTo>
                    <a:pt x="710972" y="0"/>
                  </a:lnTo>
                  <a:cubicBezTo>
                    <a:pt x="737978" y="0"/>
                    <a:pt x="763879" y="10728"/>
                    <a:pt x="782975" y="29825"/>
                  </a:cubicBezTo>
                  <a:cubicBezTo>
                    <a:pt x="802072" y="48921"/>
                    <a:pt x="812800" y="74822"/>
                    <a:pt x="812800" y="101828"/>
                  </a:cubicBezTo>
                  <a:lnTo>
                    <a:pt x="812800" y="710972"/>
                  </a:lnTo>
                  <a:cubicBezTo>
                    <a:pt x="812800" y="737978"/>
                    <a:pt x="802072" y="763879"/>
                    <a:pt x="782975" y="782975"/>
                  </a:cubicBezTo>
                  <a:cubicBezTo>
                    <a:pt x="763879" y="802072"/>
                    <a:pt x="737978" y="812800"/>
                    <a:pt x="710972" y="812800"/>
                  </a:cubicBezTo>
                  <a:lnTo>
                    <a:pt x="101828" y="812800"/>
                  </a:lnTo>
                  <a:cubicBezTo>
                    <a:pt x="74822" y="812800"/>
                    <a:pt x="48921" y="802072"/>
                    <a:pt x="29825" y="782975"/>
                  </a:cubicBezTo>
                  <a:cubicBezTo>
                    <a:pt x="10728" y="763879"/>
                    <a:pt x="0" y="737978"/>
                    <a:pt x="0" y="710972"/>
                  </a:cubicBezTo>
                  <a:lnTo>
                    <a:pt x="0" y="101828"/>
                  </a:lnTo>
                  <a:cubicBezTo>
                    <a:pt x="0" y="74822"/>
                    <a:pt x="10728" y="48921"/>
                    <a:pt x="29825" y="29825"/>
                  </a:cubicBezTo>
                  <a:cubicBezTo>
                    <a:pt x="48921" y="10728"/>
                    <a:pt x="74822" y="0"/>
                    <a:pt x="101828" y="0"/>
                  </a:cubicBezTo>
                  <a:close/>
                </a:path>
              </a:pathLst>
            </a:custGeom>
            <a:solidFill>
              <a:srgbClr val="000000">
                <a:alpha val="0"/>
              </a:srgbClr>
            </a:solidFill>
            <a:ln w="47625" cap="rnd">
              <a:solidFill>
                <a:srgbClr val="AC202D"/>
              </a:solidFill>
              <a:prstDash val="solid"/>
              <a:round/>
            </a:ln>
          </p:spPr>
          <p:txBody>
            <a:bodyPr/>
            <a:lstStyle/>
            <a:p>
              <a:endParaRPr lang="en-GB"/>
            </a:p>
          </p:txBody>
        </p:sp>
        <p:sp>
          <p:nvSpPr>
            <p:cNvPr id="15" name="TextBox 15"/>
            <p:cNvSpPr txBox="1"/>
            <p:nvPr/>
          </p:nvSpPr>
          <p:spPr>
            <a:xfrm>
              <a:off x="0" y="-9525"/>
              <a:ext cx="812800" cy="822325"/>
            </a:xfrm>
            <a:prstGeom prst="rect">
              <a:avLst/>
            </a:prstGeom>
          </p:spPr>
          <p:txBody>
            <a:bodyPr lIns="50800" tIns="50800" rIns="50800" bIns="50800" rtlCol="0" anchor="ctr"/>
            <a:lstStyle/>
            <a:p>
              <a:pPr algn="ctr">
                <a:lnSpc>
                  <a:spcPts val="2639"/>
                </a:lnSpc>
              </a:pPr>
              <a:endParaRPr/>
            </a:p>
          </p:txBody>
        </p:sp>
      </p:grpSp>
      <p:sp>
        <p:nvSpPr>
          <p:cNvPr id="16" name="Freeform 16"/>
          <p:cNvSpPr/>
          <p:nvPr/>
        </p:nvSpPr>
        <p:spPr>
          <a:xfrm>
            <a:off x="13651291" y="7187086"/>
            <a:ext cx="1583624" cy="838498"/>
          </a:xfrm>
          <a:custGeom>
            <a:avLst/>
            <a:gdLst/>
            <a:ahLst/>
            <a:cxnLst/>
            <a:rect l="l" t="t" r="r" b="b"/>
            <a:pathLst>
              <a:path w="1583624" h="838498">
                <a:moveTo>
                  <a:pt x="0" y="0"/>
                </a:moveTo>
                <a:lnTo>
                  <a:pt x="1583624" y="0"/>
                </a:lnTo>
                <a:lnTo>
                  <a:pt x="1583624" y="838497"/>
                </a:lnTo>
                <a:lnTo>
                  <a:pt x="0" y="838497"/>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17" name="Group 17"/>
          <p:cNvGrpSpPr/>
          <p:nvPr/>
        </p:nvGrpSpPr>
        <p:grpSpPr>
          <a:xfrm>
            <a:off x="15150310" y="1173464"/>
            <a:ext cx="486314" cy="486314"/>
            <a:chOff x="0" y="0"/>
            <a:chExt cx="648419" cy="648419"/>
          </a:xfrm>
        </p:grpSpPr>
        <p:grpSp>
          <p:nvGrpSpPr>
            <p:cNvPr id="18" name="Group 18"/>
            <p:cNvGrpSpPr/>
            <p:nvPr/>
          </p:nvGrpSpPr>
          <p:grpSpPr>
            <a:xfrm>
              <a:off x="25400" y="25400"/>
              <a:ext cx="597619" cy="597619"/>
              <a:chOff x="0" y="0"/>
              <a:chExt cx="812800" cy="812800"/>
            </a:xfrm>
          </p:grpSpPr>
          <p:sp>
            <p:nvSpPr>
              <p:cNvPr id="19" name="Freeform 1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0" name="TextBox 20"/>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21" name="Freeform 21"/>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grpSp>
        <p:nvGrpSpPr>
          <p:cNvPr id="22" name="Group 22"/>
          <p:cNvGrpSpPr/>
          <p:nvPr/>
        </p:nvGrpSpPr>
        <p:grpSpPr>
          <a:xfrm>
            <a:off x="15150310" y="3973480"/>
            <a:ext cx="486314" cy="486314"/>
            <a:chOff x="0" y="0"/>
            <a:chExt cx="648419" cy="648419"/>
          </a:xfrm>
        </p:grpSpPr>
        <p:grpSp>
          <p:nvGrpSpPr>
            <p:cNvPr id="23" name="Group 23"/>
            <p:cNvGrpSpPr/>
            <p:nvPr/>
          </p:nvGrpSpPr>
          <p:grpSpPr>
            <a:xfrm>
              <a:off x="25400" y="25400"/>
              <a:ext cx="597619" cy="597619"/>
              <a:chOff x="0" y="0"/>
              <a:chExt cx="812800" cy="812800"/>
            </a:xfrm>
          </p:grpSpPr>
          <p:sp>
            <p:nvSpPr>
              <p:cNvPr id="24" name="Freeform 24"/>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25" name="TextBox 25"/>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26" name="Freeform 26"/>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grpSp>
        <p:nvGrpSpPr>
          <p:cNvPr id="27" name="Group 27"/>
          <p:cNvGrpSpPr/>
          <p:nvPr/>
        </p:nvGrpSpPr>
        <p:grpSpPr>
          <a:xfrm>
            <a:off x="15150310" y="6700772"/>
            <a:ext cx="486314" cy="486314"/>
            <a:chOff x="0" y="0"/>
            <a:chExt cx="648419" cy="648419"/>
          </a:xfrm>
        </p:grpSpPr>
        <p:grpSp>
          <p:nvGrpSpPr>
            <p:cNvPr id="28" name="Group 28"/>
            <p:cNvGrpSpPr/>
            <p:nvPr/>
          </p:nvGrpSpPr>
          <p:grpSpPr>
            <a:xfrm>
              <a:off x="25400" y="25400"/>
              <a:ext cx="597619" cy="597619"/>
              <a:chOff x="0" y="0"/>
              <a:chExt cx="812800" cy="812800"/>
            </a:xfrm>
          </p:grpSpPr>
          <p:sp>
            <p:nvSpPr>
              <p:cNvPr id="29" name="Freeform 29"/>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GB"/>
              </a:p>
            </p:txBody>
          </p:sp>
          <p:sp>
            <p:nvSpPr>
              <p:cNvPr id="30" name="TextBox 30"/>
              <p:cNvSpPr txBox="1"/>
              <p:nvPr/>
            </p:nvSpPr>
            <p:spPr>
              <a:xfrm>
                <a:off x="76200" y="66675"/>
                <a:ext cx="660400" cy="669925"/>
              </a:xfrm>
              <a:prstGeom prst="rect">
                <a:avLst/>
              </a:prstGeom>
            </p:spPr>
            <p:txBody>
              <a:bodyPr lIns="50800" tIns="50800" rIns="50800" bIns="50800" rtlCol="0" anchor="ctr"/>
              <a:lstStyle/>
              <a:p>
                <a:pPr algn="ctr">
                  <a:lnSpc>
                    <a:spcPts val="2639"/>
                  </a:lnSpc>
                </a:pPr>
                <a:endParaRPr/>
              </a:p>
            </p:txBody>
          </p:sp>
        </p:grpSp>
        <p:sp>
          <p:nvSpPr>
            <p:cNvPr id="31" name="Freeform 31"/>
            <p:cNvSpPr/>
            <p:nvPr/>
          </p:nvSpPr>
          <p:spPr>
            <a:xfrm>
              <a:off x="0" y="0"/>
              <a:ext cx="648419" cy="648419"/>
            </a:xfrm>
            <a:custGeom>
              <a:avLst/>
              <a:gdLst/>
              <a:ahLst/>
              <a:cxnLst/>
              <a:rect l="l" t="t" r="r" b="b"/>
              <a:pathLst>
                <a:path w="648419" h="648419">
                  <a:moveTo>
                    <a:pt x="0" y="0"/>
                  </a:moveTo>
                  <a:lnTo>
                    <a:pt x="648419" y="0"/>
                  </a:lnTo>
                  <a:lnTo>
                    <a:pt x="648419" y="648419"/>
                  </a:lnTo>
                  <a:lnTo>
                    <a:pt x="0" y="64841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GB"/>
            </a:p>
          </p:txBody>
        </p:sp>
      </p:grpSp>
      <p:sp>
        <p:nvSpPr>
          <p:cNvPr id="32" name="TextBox 32"/>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YOUR</a:t>
            </a:r>
          </a:p>
        </p:txBody>
      </p:sp>
      <p:sp>
        <p:nvSpPr>
          <p:cNvPr id="33" name="TextBox 33"/>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SAFETY</a:t>
            </a:r>
          </a:p>
        </p:txBody>
      </p:sp>
      <p:sp>
        <p:nvSpPr>
          <p:cNvPr id="34" name="TextBox 34"/>
          <p:cNvSpPr txBox="1"/>
          <p:nvPr/>
        </p:nvSpPr>
        <p:spPr>
          <a:xfrm>
            <a:off x="13235530" y="3061883"/>
            <a:ext cx="1841876" cy="365125"/>
          </a:xfrm>
          <a:prstGeom prst="rect">
            <a:avLst/>
          </a:prstGeom>
        </p:spPr>
        <p:txBody>
          <a:bodyPr lIns="0" tIns="0" rIns="0" bIns="0" rtlCol="0" anchor="t">
            <a:spAutoFit/>
          </a:bodyPr>
          <a:lstStyle/>
          <a:p>
            <a:pPr marL="539749" lvl="1" indent="-269875">
              <a:lnSpc>
                <a:spcPts val="2749"/>
              </a:lnSpc>
              <a:buFont typeface="Arial"/>
              <a:buChar char="•"/>
            </a:pPr>
            <a:r>
              <a:rPr lang="en-US" sz="2499" spc="62">
                <a:solidFill>
                  <a:srgbClr val="3B3B3B"/>
                </a:solidFill>
                <a:latin typeface="Gibson 3"/>
              </a:rPr>
              <a:t> STOP!</a:t>
            </a:r>
          </a:p>
        </p:txBody>
      </p:sp>
      <p:sp>
        <p:nvSpPr>
          <p:cNvPr id="35" name="TextBox 35"/>
          <p:cNvSpPr txBox="1"/>
          <p:nvPr/>
        </p:nvSpPr>
        <p:spPr>
          <a:xfrm>
            <a:off x="13492739" y="5794461"/>
            <a:ext cx="18418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2. DROP!</a:t>
            </a:r>
          </a:p>
        </p:txBody>
      </p:sp>
      <p:sp>
        <p:nvSpPr>
          <p:cNvPr id="36" name="TextBox 36"/>
          <p:cNvSpPr txBox="1"/>
          <p:nvPr/>
        </p:nvSpPr>
        <p:spPr>
          <a:xfrm>
            <a:off x="13492739" y="8527039"/>
            <a:ext cx="18418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3. ROLL!</a:t>
            </a:r>
          </a:p>
        </p:txBody>
      </p:sp>
      <p:grpSp>
        <p:nvGrpSpPr>
          <p:cNvPr id="37" name="Group 37"/>
          <p:cNvGrpSpPr/>
          <p:nvPr/>
        </p:nvGrpSpPr>
        <p:grpSpPr>
          <a:xfrm>
            <a:off x="1028700" y="3300469"/>
            <a:ext cx="308293" cy="308293"/>
            <a:chOff x="0" y="0"/>
            <a:chExt cx="578338" cy="578338"/>
          </a:xfrm>
        </p:grpSpPr>
        <p:sp>
          <p:nvSpPr>
            <p:cNvPr id="38" name="Freeform 38"/>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39" name="TextBox 39"/>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40" name="Group 40"/>
          <p:cNvGrpSpPr/>
          <p:nvPr/>
        </p:nvGrpSpPr>
        <p:grpSpPr>
          <a:xfrm>
            <a:off x="1028700" y="4122794"/>
            <a:ext cx="308293" cy="308293"/>
            <a:chOff x="0" y="0"/>
            <a:chExt cx="578338" cy="578338"/>
          </a:xfrm>
        </p:grpSpPr>
        <p:sp>
          <p:nvSpPr>
            <p:cNvPr id="41" name="Freeform 41"/>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2" name="TextBox 42"/>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43" name="Group 43"/>
          <p:cNvGrpSpPr/>
          <p:nvPr/>
        </p:nvGrpSpPr>
        <p:grpSpPr>
          <a:xfrm>
            <a:off x="1028700" y="5011793"/>
            <a:ext cx="308293" cy="308293"/>
            <a:chOff x="0" y="0"/>
            <a:chExt cx="578338" cy="578338"/>
          </a:xfrm>
        </p:grpSpPr>
        <p:sp>
          <p:nvSpPr>
            <p:cNvPr id="44" name="Freeform 44"/>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5" name="TextBox 45"/>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46" name="TextBox 46"/>
          <p:cNvSpPr txBox="1"/>
          <p:nvPr/>
        </p:nvSpPr>
        <p:spPr>
          <a:xfrm>
            <a:off x="1656562" y="3259511"/>
            <a:ext cx="6370982"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Stop where you are.</a:t>
            </a:r>
          </a:p>
        </p:txBody>
      </p:sp>
      <p:sp>
        <p:nvSpPr>
          <p:cNvPr id="47" name="TextBox 47"/>
          <p:cNvSpPr txBox="1"/>
          <p:nvPr/>
        </p:nvSpPr>
        <p:spPr>
          <a:xfrm>
            <a:off x="1656562" y="4081836"/>
            <a:ext cx="5455576" cy="3651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Drop to the ground.</a:t>
            </a:r>
          </a:p>
        </p:txBody>
      </p:sp>
      <p:sp>
        <p:nvSpPr>
          <p:cNvPr id="48" name="TextBox 48"/>
          <p:cNvSpPr txBox="1"/>
          <p:nvPr/>
        </p:nvSpPr>
        <p:spPr>
          <a:xfrm>
            <a:off x="1656562" y="4970836"/>
            <a:ext cx="6230702" cy="708025"/>
          </a:xfrm>
          <a:prstGeom prst="rect">
            <a:avLst/>
          </a:prstGeom>
        </p:spPr>
        <p:txBody>
          <a:bodyPr lIns="0" tIns="0" rIns="0" bIns="0" rtlCol="0" anchor="t">
            <a:spAutoFit/>
          </a:bodyPr>
          <a:lstStyle/>
          <a:p>
            <a:pPr>
              <a:lnSpc>
                <a:spcPts val="2749"/>
              </a:lnSpc>
            </a:pPr>
            <a:r>
              <a:rPr lang="en-US" sz="2499" spc="62">
                <a:solidFill>
                  <a:srgbClr val="3B3B3B"/>
                </a:solidFill>
                <a:latin typeface="Gibson 3"/>
              </a:rPr>
              <a:t>Roll over and over and back and forth until the flames are out. </a:t>
            </a:r>
          </a:p>
        </p:txBody>
      </p:sp>
      <p:sp>
        <p:nvSpPr>
          <p:cNvPr id="49" name="TextBox 49"/>
          <p:cNvSpPr txBox="1"/>
          <p:nvPr/>
        </p:nvSpPr>
        <p:spPr>
          <a:xfrm>
            <a:off x="1028700" y="2421395"/>
            <a:ext cx="6998844"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If your clothes catch fire: </a:t>
            </a:r>
          </a:p>
        </p:txBody>
      </p:sp>
      <p:grpSp>
        <p:nvGrpSpPr>
          <p:cNvPr id="50" name="Group 50"/>
          <p:cNvGrpSpPr/>
          <p:nvPr/>
        </p:nvGrpSpPr>
        <p:grpSpPr>
          <a:xfrm>
            <a:off x="0" y="6078911"/>
            <a:ext cx="12012455" cy="3169181"/>
            <a:chOff x="0" y="0"/>
            <a:chExt cx="3163774" cy="834681"/>
          </a:xfrm>
        </p:grpSpPr>
        <p:sp>
          <p:nvSpPr>
            <p:cNvPr id="51" name="Freeform 51"/>
            <p:cNvSpPr/>
            <p:nvPr/>
          </p:nvSpPr>
          <p:spPr>
            <a:xfrm>
              <a:off x="0" y="0"/>
              <a:ext cx="3163774" cy="834682"/>
            </a:xfrm>
            <a:custGeom>
              <a:avLst/>
              <a:gdLst/>
              <a:ahLst/>
              <a:cxnLst/>
              <a:rect l="l" t="t" r="r" b="b"/>
              <a:pathLst>
                <a:path w="3163774" h="834682">
                  <a:moveTo>
                    <a:pt x="0" y="0"/>
                  </a:moveTo>
                  <a:lnTo>
                    <a:pt x="3163774" y="0"/>
                  </a:lnTo>
                  <a:lnTo>
                    <a:pt x="3163774" y="834682"/>
                  </a:lnTo>
                  <a:lnTo>
                    <a:pt x="0" y="834682"/>
                  </a:lnTo>
                  <a:close/>
                </a:path>
              </a:pathLst>
            </a:custGeom>
            <a:solidFill>
              <a:srgbClr val="AC202D"/>
            </a:solidFill>
          </p:spPr>
          <p:txBody>
            <a:bodyPr/>
            <a:lstStyle/>
            <a:p>
              <a:endParaRPr lang="en-GB"/>
            </a:p>
          </p:txBody>
        </p:sp>
        <p:sp>
          <p:nvSpPr>
            <p:cNvPr id="52" name="TextBox 52"/>
            <p:cNvSpPr txBox="1"/>
            <p:nvPr/>
          </p:nvSpPr>
          <p:spPr>
            <a:xfrm>
              <a:off x="0" y="-9525"/>
              <a:ext cx="3163774" cy="844206"/>
            </a:xfrm>
            <a:prstGeom prst="rect">
              <a:avLst/>
            </a:prstGeom>
          </p:spPr>
          <p:txBody>
            <a:bodyPr lIns="50800" tIns="50800" rIns="50800" bIns="50800" rtlCol="0" anchor="ctr"/>
            <a:lstStyle/>
            <a:p>
              <a:pPr algn="ctr">
                <a:lnSpc>
                  <a:spcPts val="2639"/>
                </a:lnSpc>
              </a:pPr>
              <a:endParaRPr/>
            </a:p>
          </p:txBody>
        </p:sp>
      </p:grpSp>
      <p:sp>
        <p:nvSpPr>
          <p:cNvPr id="53" name="Freeform 53"/>
          <p:cNvSpPr/>
          <p:nvPr/>
        </p:nvSpPr>
        <p:spPr>
          <a:xfrm rot="5400000" flipH="1">
            <a:off x="4421637" y="1657274"/>
            <a:ext cx="3169181" cy="12012455"/>
          </a:xfrm>
          <a:custGeom>
            <a:avLst/>
            <a:gdLst/>
            <a:ahLst/>
            <a:cxnLst/>
            <a:rect l="l" t="t" r="r" b="b"/>
            <a:pathLst>
              <a:path w="3169181" h="12012455">
                <a:moveTo>
                  <a:pt x="3169181" y="0"/>
                </a:moveTo>
                <a:lnTo>
                  <a:pt x="0" y="0"/>
                </a:lnTo>
                <a:lnTo>
                  <a:pt x="0" y="12012455"/>
                </a:lnTo>
                <a:lnTo>
                  <a:pt x="3169181" y="12012455"/>
                </a:lnTo>
                <a:lnTo>
                  <a:pt x="3169181" y="0"/>
                </a:lnTo>
                <a:close/>
              </a:path>
            </a:pathLst>
          </a:custGeom>
          <a:blipFill>
            <a:blip r:embed="rId9"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54" name="TextBox 54"/>
          <p:cNvSpPr txBox="1"/>
          <p:nvPr/>
        </p:nvSpPr>
        <p:spPr>
          <a:xfrm>
            <a:off x="1028700" y="6609628"/>
            <a:ext cx="9084423" cy="400049"/>
          </a:xfrm>
          <a:prstGeom prst="rect">
            <a:avLst/>
          </a:prstGeom>
        </p:spPr>
        <p:txBody>
          <a:bodyPr lIns="0" tIns="0" rIns="0" bIns="0" rtlCol="0" anchor="t">
            <a:spAutoFit/>
          </a:bodyPr>
          <a:lstStyle/>
          <a:p>
            <a:pPr>
              <a:lnSpc>
                <a:spcPts val="2999"/>
              </a:lnSpc>
            </a:pPr>
            <a:r>
              <a:rPr lang="en-US" sz="2999" spc="149">
                <a:solidFill>
                  <a:srgbClr val="FFFFFF"/>
                </a:solidFill>
                <a:latin typeface="Gibson 3"/>
              </a:rPr>
              <a:t>GET HELP FROM AN ADULT RIGHT AWAY. </a:t>
            </a:r>
          </a:p>
        </p:txBody>
      </p:sp>
      <p:sp>
        <p:nvSpPr>
          <p:cNvPr id="55" name="TextBox 55"/>
          <p:cNvSpPr txBox="1"/>
          <p:nvPr/>
        </p:nvSpPr>
        <p:spPr>
          <a:xfrm>
            <a:off x="1028700" y="7107650"/>
            <a:ext cx="9861785" cy="1657350"/>
          </a:xfrm>
          <a:prstGeom prst="rect">
            <a:avLst/>
          </a:prstGeom>
        </p:spPr>
        <p:txBody>
          <a:bodyPr lIns="0" tIns="0" rIns="0" bIns="0" rtlCol="0" anchor="t">
            <a:spAutoFit/>
          </a:bodyPr>
          <a:lstStyle/>
          <a:p>
            <a:pPr>
              <a:lnSpc>
                <a:spcPts val="3299"/>
              </a:lnSpc>
            </a:pPr>
            <a:r>
              <a:rPr lang="en-US" sz="2999" spc="149">
                <a:solidFill>
                  <a:srgbClr val="FFFFFF"/>
                </a:solidFill>
                <a:latin typeface="Gibson 2"/>
              </a:rPr>
              <a:t>The most important thing to remember is to stay </a:t>
            </a:r>
          </a:p>
          <a:p>
            <a:pPr>
              <a:lnSpc>
                <a:spcPts val="3299"/>
              </a:lnSpc>
            </a:pPr>
            <a:r>
              <a:rPr lang="en-US" sz="2999" spc="149">
                <a:solidFill>
                  <a:srgbClr val="FFFFFF"/>
                </a:solidFill>
                <a:latin typeface="Gibson 2"/>
              </a:rPr>
              <a:t>away from fire.</a:t>
            </a:r>
          </a:p>
          <a:p>
            <a:pPr>
              <a:lnSpc>
                <a:spcPts val="3299"/>
              </a:lnSpc>
            </a:pPr>
            <a:endParaRPr lang="en-US" sz="2999" spc="149">
              <a:solidFill>
                <a:srgbClr val="FFFFFF"/>
              </a:solidFill>
              <a:latin typeface="Gibson 2"/>
            </a:endParaRPr>
          </a:p>
          <a:p>
            <a:pPr>
              <a:lnSpc>
                <a:spcPts val="3299"/>
              </a:lnSpc>
            </a:pPr>
            <a:r>
              <a:rPr lang="en-US" sz="2999" spc="149">
                <a:solidFill>
                  <a:srgbClr val="FFFFFF"/>
                </a:solidFill>
                <a:latin typeface="Gibson 2"/>
              </a:rPr>
              <a:t>Only use “stop, drop, and roll” if your clothes are on fire.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9467850" y="3487420"/>
            <a:ext cx="7374158" cy="6799580"/>
            <a:chOff x="0" y="0"/>
            <a:chExt cx="9832210" cy="9066107"/>
          </a:xfrm>
        </p:grpSpPr>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0"/>
              <a:ext cx="9832210" cy="9066107"/>
            </a:xfrm>
            <a:prstGeom prst="rect">
              <a:avLst/>
            </a:prstGeom>
          </p:spPr>
        </p:pic>
      </p:grpSp>
      <p:sp>
        <p:nvSpPr>
          <p:cNvPr id="7" name="Freeform 7"/>
          <p:cNvSpPr/>
          <p:nvPr/>
        </p:nvSpPr>
        <p:spPr>
          <a:xfrm>
            <a:off x="9467850" y="1042005"/>
            <a:ext cx="3622381" cy="2328892"/>
          </a:xfrm>
          <a:custGeom>
            <a:avLst/>
            <a:gdLst/>
            <a:ahLst/>
            <a:cxnLst/>
            <a:rect l="l" t="t" r="r" b="b"/>
            <a:pathLst>
              <a:path w="3622381" h="2328892">
                <a:moveTo>
                  <a:pt x="0" y="0"/>
                </a:moveTo>
                <a:lnTo>
                  <a:pt x="3622381" y="0"/>
                </a:lnTo>
                <a:lnTo>
                  <a:pt x="3622381" y="2328892"/>
                </a:lnTo>
                <a:lnTo>
                  <a:pt x="0" y="2328892"/>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8" name="Group 8"/>
          <p:cNvGrpSpPr/>
          <p:nvPr/>
        </p:nvGrpSpPr>
        <p:grpSpPr>
          <a:xfrm>
            <a:off x="13219627" y="1028700"/>
            <a:ext cx="3622381" cy="2353945"/>
            <a:chOff x="0" y="0"/>
            <a:chExt cx="4829841" cy="3138593"/>
          </a:xfrm>
        </p:grpSpPr>
        <p:pic>
          <p:nvPicPr>
            <p:cNvPr id="9" name="Picture 9"/>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flipH="1">
              <a:off x="0" y="0"/>
              <a:ext cx="4829841" cy="3138593"/>
            </a:xfrm>
            <a:prstGeom prst="rect">
              <a:avLst/>
            </a:prstGeom>
          </p:spPr>
        </p:pic>
      </p:grpSp>
      <p:sp>
        <p:nvSpPr>
          <p:cNvPr id="10" name="TextBox 10"/>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THINK OF</a:t>
            </a:r>
          </a:p>
        </p:txBody>
      </p:sp>
      <p:sp>
        <p:nvSpPr>
          <p:cNvPr id="11" name="TextBox 11"/>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THE ANIMALS</a:t>
            </a:r>
          </a:p>
        </p:txBody>
      </p:sp>
      <p:sp>
        <p:nvSpPr>
          <p:cNvPr id="12" name="TextBox 12"/>
          <p:cNvSpPr txBox="1"/>
          <p:nvPr/>
        </p:nvSpPr>
        <p:spPr>
          <a:xfrm>
            <a:off x="1028700" y="2611121"/>
            <a:ext cx="4403118" cy="838200"/>
          </a:xfrm>
          <a:prstGeom prst="rect">
            <a:avLst/>
          </a:prstGeom>
        </p:spPr>
        <p:txBody>
          <a:bodyPr lIns="0" tIns="0" rIns="0" bIns="0" rtlCol="0" anchor="t">
            <a:spAutoFit/>
          </a:bodyPr>
          <a:lstStyle/>
          <a:p>
            <a:pPr>
              <a:lnSpc>
                <a:spcPts val="3299"/>
              </a:lnSpc>
            </a:pPr>
            <a:r>
              <a:rPr lang="en-US" sz="2999" spc="74">
                <a:solidFill>
                  <a:srgbClr val="AC202D"/>
                </a:solidFill>
                <a:latin typeface="Gibson 3"/>
              </a:rPr>
              <a:t>Animals do not understand why</a:t>
            </a:r>
          </a:p>
        </p:txBody>
      </p:sp>
      <p:sp>
        <p:nvSpPr>
          <p:cNvPr id="13" name="TextBox 13"/>
          <p:cNvSpPr txBox="1"/>
          <p:nvPr/>
        </p:nvSpPr>
        <p:spPr>
          <a:xfrm>
            <a:off x="1028700" y="3506470"/>
            <a:ext cx="5948511" cy="2066925"/>
          </a:xfrm>
          <a:prstGeom prst="rect">
            <a:avLst/>
          </a:prstGeom>
        </p:spPr>
        <p:txBody>
          <a:bodyPr lIns="0" tIns="0" rIns="0" bIns="0" rtlCol="0" anchor="t">
            <a:spAutoFit/>
          </a:bodyPr>
          <a:lstStyle/>
          <a:p>
            <a:pPr>
              <a:lnSpc>
                <a:spcPts val="3299"/>
              </a:lnSpc>
            </a:pPr>
            <a:r>
              <a:rPr lang="en-US" sz="2999" spc="74">
                <a:solidFill>
                  <a:srgbClr val="3B3B3B"/>
                </a:solidFill>
                <a:latin typeface="Gibson 2"/>
              </a:rPr>
              <a:t>we have bonfires at night.​</a:t>
            </a:r>
          </a:p>
          <a:p>
            <a:pPr>
              <a:lnSpc>
                <a:spcPts val="3299"/>
              </a:lnSpc>
            </a:pPr>
            <a:r>
              <a:rPr lang="en-US" sz="2999" spc="74">
                <a:solidFill>
                  <a:srgbClr val="3B3B3B"/>
                </a:solidFill>
                <a:latin typeface="Gibson 2"/>
              </a:rPr>
              <a:t>​</a:t>
            </a:r>
          </a:p>
          <a:p>
            <a:pPr>
              <a:lnSpc>
                <a:spcPts val="3299"/>
              </a:lnSpc>
            </a:pPr>
            <a:r>
              <a:rPr lang="en-US" sz="2999" spc="74">
                <a:solidFill>
                  <a:srgbClr val="3B3B3B"/>
                </a:solidFill>
                <a:latin typeface="Gibson 2"/>
              </a:rPr>
              <a:t>They can become very upset and distressed by the loud noises, bright colours and smoke.​</a:t>
            </a:r>
          </a:p>
        </p:txBody>
      </p:sp>
      <p:sp>
        <p:nvSpPr>
          <p:cNvPr id="14" name="TextBox 14"/>
          <p:cNvSpPr txBox="1"/>
          <p:nvPr/>
        </p:nvSpPr>
        <p:spPr>
          <a:xfrm>
            <a:off x="1028700" y="6525895"/>
            <a:ext cx="5948511" cy="1247775"/>
          </a:xfrm>
          <a:prstGeom prst="rect">
            <a:avLst/>
          </a:prstGeom>
        </p:spPr>
        <p:txBody>
          <a:bodyPr lIns="0" tIns="0" rIns="0" bIns="0" rtlCol="0" anchor="t">
            <a:spAutoFit/>
          </a:bodyPr>
          <a:lstStyle/>
          <a:p>
            <a:pPr>
              <a:lnSpc>
                <a:spcPts val="3299"/>
              </a:lnSpc>
            </a:pPr>
            <a:r>
              <a:rPr lang="en-US" sz="2999" spc="74">
                <a:solidFill>
                  <a:srgbClr val="3B3B3B"/>
                </a:solidFill>
                <a:latin typeface="Gibson 2"/>
              </a:rPr>
              <a:t>Please listen to advice from the Scottish Society for the Prevention of Cruelty to Animals (SSPCA)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a:videoFile r:link="rId1"/>
          </p:nvPr>
        </p:nvPicPr>
        <p:blipFill>
          <a:blip r:embed="rId4"/>
          <a:stretch>
            <a:fillRect/>
          </a:stretch>
        </p:blipFill>
        <p:spPr>
          <a:xfrm>
            <a:off x="0" y="0"/>
            <a:ext cx="18288000" cy="10286999"/>
          </a:xfrm>
          <a:prstGeom prst="rect">
            <a:avLst/>
          </a:prstGeom>
        </p:spPr>
      </p:pic>
      <p:sp>
        <p:nvSpPr>
          <p:cNvPr id="3" name="AutoShape 3"/>
          <p:cNvSpPr/>
          <p:nvPr/>
        </p:nvSpPr>
        <p:spPr>
          <a:xfrm>
            <a:off x="0" y="10069564"/>
            <a:ext cx="18288000" cy="217434"/>
          </a:xfrm>
          <a:prstGeom prst="rect">
            <a:avLst/>
          </a:prstGeom>
          <a:solidFill>
            <a:srgbClr val="AC202D"/>
          </a:solidFill>
        </p:spPr>
        <p:txBody>
          <a:bodyPr/>
          <a:lstStyle/>
          <a:p>
            <a:endParaRPr lang="en-GB"/>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5" name="Freeform 5"/>
          <p:cNvSpPr/>
          <p:nvPr/>
        </p:nvSpPr>
        <p:spPr>
          <a:xfrm>
            <a:off x="6245784" y="3303820"/>
            <a:ext cx="5106480" cy="3814903"/>
          </a:xfrm>
          <a:custGeom>
            <a:avLst/>
            <a:gdLst/>
            <a:ahLst/>
            <a:cxnLst/>
            <a:rect l="l" t="t" r="r" b="b"/>
            <a:pathLst>
              <a:path w="5106480" h="3814903">
                <a:moveTo>
                  <a:pt x="0" y="0"/>
                </a:moveTo>
                <a:lnTo>
                  <a:pt x="5106480" y="0"/>
                </a:lnTo>
                <a:lnTo>
                  <a:pt x="5106480" y="3814903"/>
                </a:lnTo>
                <a:lnTo>
                  <a:pt x="0" y="3814903"/>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6" name="Freeform 6"/>
          <p:cNvSpPr/>
          <p:nvPr/>
        </p:nvSpPr>
        <p:spPr>
          <a:xfrm>
            <a:off x="11564584" y="3303820"/>
            <a:ext cx="5106480" cy="3814903"/>
          </a:xfrm>
          <a:custGeom>
            <a:avLst/>
            <a:gdLst/>
            <a:ahLst/>
            <a:cxnLst/>
            <a:rect l="l" t="t" r="r" b="b"/>
            <a:pathLst>
              <a:path w="5106480" h="3814903">
                <a:moveTo>
                  <a:pt x="0" y="0"/>
                </a:moveTo>
                <a:lnTo>
                  <a:pt x="5106480" y="0"/>
                </a:lnTo>
                <a:lnTo>
                  <a:pt x="5106480" y="3814903"/>
                </a:lnTo>
                <a:lnTo>
                  <a:pt x="0" y="3814903"/>
                </a:lnTo>
                <a:lnTo>
                  <a:pt x="0"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7" name="Freeform 7"/>
          <p:cNvSpPr/>
          <p:nvPr/>
        </p:nvSpPr>
        <p:spPr>
          <a:xfrm>
            <a:off x="939800" y="3303820"/>
            <a:ext cx="5106480" cy="3887846"/>
          </a:xfrm>
          <a:custGeom>
            <a:avLst/>
            <a:gdLst/>
            <a:ahLst/>
            <a:cxnLst/>
            <a:rect l="l" t="t" r="r" b="b"/>
            <a:pathLst>
              <a:path w="5106480" h="3887846">
                <a:moveTo>
                  <a:pt x="0" y="0"/>
                </a:moveTo>
                <a:lnTo>
                  <a:pt x="5106480" y="0"/>
                </a:lnTo>
                <a:lnTo>
                  <a:pt x="5106480" y="3887846"/>
                </a:lnTo>
                <a:lnTo>
                  <a:pt x="0" y="3887846"/>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8" name="TextBox 8"/>
          <p:cNvSpPr txBox="1"/>
          <p:nvPr/>
        </p:nvSpPr>
        <p:spPr>
          <a:xfrm>
            <a:off x="1028700" y="980328"/>
            <a:ext cx="56261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CALLING THE</a:t>
            </a:r>
          </a:p>
        </p:txBody>
      </p:sp>
      <p:sp>
        <p:nvSpPr>
          <p:cNvPr id="9" name="TextBox 9"/>
          <p:cNvSpPr txBox="1"/>
          <p:nvPr/>
        </p:nvSpPr>
        <p:spPr>
          <a:xfrm>
            <a:off x="1028700" y="1611471"/>
            <a:ext cx="6642100"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EMERGENCY SERVICES​</a:t>
            </a:r>
          </a:p>
        </p:txBody>
      </p:sp>
      <p:grpSp>
        <p:nvGrpSpPr>
          <p:cNvPr id="10" name="Group 10"/>
          <p:cNvGrpSpPr/>
          <p:nvPr/>
        </p:nvGrpSpPr>
        <p:grpSpPr>
          <a:xfrm>
            <a:off x="-3785350" y="8437830"/>
            <a:ext cx="9831629" cy="820470"/>
            <a:chOff x="0" y="0"/>
            <a:chExt cx="3962232" cy="330656"/>
          </a:xfrm>
        </p:grpSpPr>
        <p:sp>
          <p:nvSpPr>
            <p:cNvPr id="11" name="Freeform 11"/>
            <p:cNvSpPr/>
            <p:nvPr/>
          </p:nvSpPr>
          <p:spPr>
            <a:xfrm>
              <a:off x="0" y="0"/>
              <a:ext cx="3962232" cy="330656"/>
            </a:xfrm>
            <a:custGeom>
              <a:avLst/>
              <a:gdLst/>
              <a:ahLst/>
              <a:cxnLst/>
              <a:rect l="l" t="t" r="r" b="b"/>
              <a:pathLst>
                <a:path w="3962232" h="330656">
                  <a:moveTo>
                    <a:pt x="203200" y="0"/>
                  </a:moveTo>
                  <a:lnTo>
                    <a:pt x="3962232" y="0"/>
                  </a:lnTo>
                  <a:lnTo>
                    <a:pt x="3759032" y="330656"/>
                  </a:lnTo>
                  <a:lnTo>
                    <a:pt x="0" y="330656"/>
                  </a:lnTo>
                  <a:lnTo>
                    <a:pt x="203200" y="0"/>
                  </a:lnTo>
                  <a:close/>
                </a:path>
              </a:pathLst>
            </a:custGeom>
            <a:solidFill>
              <a:srgbClr val="AC212D"/>
            </a:solidFill>
          </p:spPr>
          <p:txBody>
            <a:bodyPr/>
            <a:lstStyle/>
            <a:p>
              <a:endParaRPr lang="en-GB"/>
            </a:p>
          </p:txBody>
        </p:sp>
        <p:sp>
          <p:nvSpPr>
            <p:cNvPr id="12" name="TextBox 12"/>
            <p:cNvSpPr txBox="1"/>
            <p:nvPr/>
          </p:nvSpPr>
          <p:spPr>
            <a:xfrm>
              <a:off x="101600" y="-9525"/>
              <a:ext cx="3759032" cy="340181"/>
            </a:xfrm>
            <a:prstGeom prst="rect">
              <a:avLst/>
            </a:prstGeom>
          </p:spPr>
          <p:txBody>
            <a:bodyPr lIns="8974" tIns="8974" rIns="8974" bIns="8974" rtlCol="0" anchor="ctr"/>
            <a:lstStyle/>
            <a:p>
              <a:pPr algn="ctr">
                <a:lnSpc>
                  <a:spcPts val="334"/>
                </a:lnSpc>
              </a:pPr>
              <a:endParaRPr/>
            </a:p>
          </p:txBody>
        </p:sp>
      </p:grpSp>
      <p:sp>
        <p:nvSpPr>
          <p:cNvPr id="13" name="TextBox 13"/>
          <p:cNvSpPr txBox="1"/>
          <p:nvPr/>
        </p:nvSpPr>
        <p:spPr>
          <a:xfrm>
            <a:off x="939800" y="8528050"/>
            <a:ext cx="4083162" cy="730250"/>
          </a:xfrm>
          <a:prstGeom prst="rect">
            <a:avLst/>
          </a:prstGeom>
        </p:spPr>
        <p:txBody>
          <a:bodyPr lIns="0" tIns="0" rIns="0" bIns="0" rtlCol="0" anchor="t">
            <a:spAutoFit/>
          </a:bodyPr>
          <a:lstStyle/>
          <a:p>
            <a:pPr>
              <a:lnSpc>
                <a:spcPts val="5500"/>
              </a:lnSpc>
            </a:pPr>
            <a:r>
              <a:rPr lang="en-US" sz="5000" spc="500">
                <a:solidFill>
                  <a:srgbClr val="FFFFFF"/>
                </a:solidFill>
                <a:latin typeface="Gibson 3"/>
              </a:rPr>
              <a:t>CALL 999</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0751400" y="1028700"/>
            <a:ext cx="5817242" cy="9258300"/>
            <a:chOff x="0" y="0"/>
            <a:chExt cx="1532113" cy="2438400"/>
          </a:xfrm>
        </p:grpSpPr>
        <p:sp>
          <p:nvSpPr>
            <p:cNvPr id="6" name="Freeform 6"/>
            <p:cNvSpPr/>
            <p:nvPr/>
          </p:nvSpPr>
          <p:spPr>
            <a:xfrm>
              <a:off x="0" y="0"/>
              <a:ext cx="1532113" cy="2438400"/>
            </a:xfrm>
            <a:custGeom>
              <a:avLst/>
              <a:gdLst/>
              <a:ahLst/>
              <a:cxnLst/>
              <a:rect l="l" t="t" r="r" b="b"/>
              <a:pathLst>
                <a:path w="1532113" h="2438400">
                  <a:moveTo>
                    <a:pt x="0" y="0"/>
                  </a:moveTo>
                  <a:lnTo>
                    <a:pt x="1532113" y="0"/>
                  </a:lnTo>
                  <a:lnTo>
                    <a:pt x="1532113" y="2438400"/>
                  </a:lnTo>
                  <a:lnTo>
                    <a:pt x="0" y="2438400"/>
                  </a:lnTo>
                  <a:close/>
                </a:path>
              </a:pathLst>
            </a:custGeom>
            <a:solidFill>
              <a:srgbClr val="AC202D"/>
            </a:solidFill>
          </p:spPr>
          <p:txBody>
            <a:bodyPr/>
            <a:lstStyle/>
            <a:p>
              <a:endParaRPr lang="en-GB"/>
            </a:p>
          </p:txBody>
        </p:sp>
        <p:sp>
          <p:nvSpPr>
            <p:cNvPr id="7" name="TextBox 7"/>
            <p:cNvSpPr txBox="1"/>
            <p:nvPr/>
          </p:nvSpPr>
          <p:spPr>
            <a:xfrm>
              <a:off x="0" y="-47625"/>
              <a:ext cx="1532113" cy="2486025"/>
            </a:xfrm>
            <a:prstGeom prst="rect">
              <a:avLst/>
            </a:prstGeom>
          </p:spPr>
          <p:txBody>
            <a:bodyPr lIns="50800" tIns="50800" rIns="50800" bIns="50800" rtlCol="0" anchor="ctr"/>
            <a:lstStyle/>
            <a:p>
              <a:pPr algn="ctr">
                <a:lnSpc>
                  <a:spcPts val="3079"/>
                </a:lnSpc>
              </a:pPr>
              <a:endParaRPr/>
            </a:p>
          </p:txBody>
        </p:sp>
      </p:grpSp>
      <p:sp>
        <p:nvSpPr>
          <p:cNvPr id="8" name="Freeform 8"/>
          <p:cNvSpPr/>
          <p:nvPr/>
        </p:nvSpPr>
        <p:spPr>
          <a:xfrm>
            <a:off x="11299040" y="1028700"/>
            <a:ext cx="5267182" cy="9258300"/>
          </a:xfrm>
          <a:custGeom>
            <a:avLst/>
            <a:gdLst/>
            <a:ahLst/>
            <a:cxnLst/>
            <a:rect l="l" t="t" r="r" b="b"/>
            <a:pathLst>
              <a:path w="5267182" h="9258300">
                <a:moveTo>
                  <a:pt x="0" y="0"/>
                </a:moveTo>
                <a:lnTo>
                  <a:pt x="5267182" y="0"/>
                </a:lnTo>
                <a:lnTo>
                  <a:pt x="5267182" y="9258300"/>
                </a:lnTo>
                <a:lnTo>
                  <a:pt x="0" y="9258300"/>
                </a:lnTo>
                <a:lnTo>
                  <a:pt x="0" y="0"/>
                </a:lnTo>
                <a:close/>
              </a:path>
            </a:pathLst>
          </a:custGeom>
          <a:blipFill>
            <a:blip r:embed="rId5" cstate="screen">
              <a:alphaModFix amt="9999"/>
              <a:extLst>
                <a:ext uri="{28A0092B-C50C-407E-A947-70E740481C1C}">
                  <a14:useLocalDpi xmlns:a14="http://schemas.microsoft.com/office/drawing/2010/main"/>
                </a:ext>
              </a:extLst>
            </a:blip>
            <a:stretch>
              <a:fillRect/>
            </a:stretch>
          </a:blipFill>
        </p:spPr>
        <p:txBody>
          <a:bodyPr/>
          <a:lstStyle/>
          <a:p>
            <a:endParaRPr lang="en-GB"/>
          </a:p>
        </p:txBody>
      </p:sp>
      <p:sp>
        <p:nvSpPr>
          <p:cNvPr id="9" name="Freeform 9"/>
          <p:cNvSpPr/>
          <p:nvPr/>
        </p:nvSpPr>
        <p:spPr>
          <a:xfrm rot="-5400000">
            <a:off x="9029661" y="2750439"/>
            <a:ext cx="9258300" cy="5814823"/>
          </a:xfrm>
          <a:custGeom>
            <a:avLst/>
            <a:gdLst/>
            <a:ahLst/>
            <a:cxnLst/>
            <a:rect l="l" t="t" r="r" b="b"/>
            <a:pathLst>
              <a:path w="9258300" h="5814823">
                <a:moveTo>
                  <a:pt x="0" y="0"/>
                </a:moveTo>
                <a:lnTo>
                  <a:pt x="9258300" y="0"/>
                </a:lnTo>
                <a:lnTo>
                  <a:pt x="9258300" y="5814822"/>
                </a:lnTo>
                <a:lnTo>
                  <a:pt x="0" y="5814822"/>
                </a:lnTo>
                <a:lnTo>
                  <a:pt x="0" y="0"/>
                </a:lnTo>
                <a:close/>
              </a:path>
            </a:pathLst>
          </a:custGeom>
          <a:blipFill>
            <a:blip r:embed="rId6"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10" name="TextBox 10"/>
          <p:cNvSpPr txBox="1"/>
          <p:nvPr/>
        </p:nvSpPr>
        <p:spPr>
          <a:xfrm>
            <a:off x="11297331" y="1663700"/>
            <a:ext cx="4454861" cy="679450"/>
          </a:xfrm>
          <a:prstGeom prst="rect">
            <a:avLst/>
          </a:prstGeom>
        </p:spPr>
        <p:txBody>
          <a:bodyPr lIns="0" tIns="0" rIns="0" bIns="0" rtlCol="0" anchor="t">
            <a:spAutoFit/>
          </a:bodyPr>
          <a:lstStyle/>
          <a:p>
            <a:pPr>
              <a:lnSpc>
                <a:spcPts val="5000"/>
              </a:lnSpc>
            </a:pPr>
            <a:r>
              <a:rPr lang="en-US" sz="5000" spc="125">
                <a:solidFill>
                  <a:srgbClr val="FFFFFF"/>
                </a:solidFill>
                <a:latin typeface="Gibson 3"/>
              </a:rPr>
              <a:t>REMEMBER!!</a:t>
            </a:r>
          </a:p>
        </p:txBody>
      </p:sp>
      <p:sp>
        <p:nvSpPr>
          <p:cNvPr id="11" name="TextBox 11"/>
          <p:cNvSpPr txBox="1"/>
          <p:nvPr/>
        </p:nvSpPr>
        <p:spPr>
          <a:xfrm>
            <a:off x="10954600" y="2593294"/>
            <a:ext cx="5477043" cy="3140710"/>
          </a:xfrm>
          <a:prstGeom prst="rect">
            <a:avLst/>
          </a:prstGeom>
        </p:spPr>
        <p:txBody>
          <a:bodyPr lIns="0" tIns="0" rIns="0" bIns="0" rtlCol="0" anchor="t">
            <a:spAutoFit/>
          </a:bodyPr>
          <a:lstStyle/>
          <a:p>
            <a:pPr marL="690874" lvl="1" indent="-345437">
              <a:lnSpc>
                <a:spcPts val="4159"/>
              </a:lnSpc>
              <a:buFont typeface="Arial"/>
              <a:buChar char="•"/>
            </a:pPr>
            <a:r>
              <a:rPr lang="en-US" sz="3199" spc="79">
                <a:solidFill>
                  <a:srgbClr val="FFFFFF"/>
                </a:solidFill>
                <a:latin typeface="Gibson 2"/>
              </a:rPr>
              <a:t>Be safe and responsible around fireworks​</a:t>
            </a:r>
          </a:p>
          <a:p>
            <a:pPr>
              <a:lnSpc>
                <a:spcPts val="4159"/>
              </a:lnSpc>
            </a:pPr>
            <a:endParaRPr lang="en-US" sz="3199" spc="79">
              <a:solidFill>
                <a:srgbClr val="FFFFFF"/>
              </a:solidFill>
              <a:latin typeface="Gibson 2"/>
            </a:endParaRPr>
          </a:p>
          <a:p>
            <a:pPr marL="690874" lvl="1" indent="-345437">
              <a:lnSpc>
                <a:spcPts val="4159"/>
              </a:lnSpc>
              <a:buFont typeface="Arial"/>
              <a:buChar char="•"/>
            </a:pPr>
            <a:r>
              <a:rPr lang="en-US" sz="3199" spc="79">
                <a:solidFill>
                  <a:srgbClr val="FFFFFF"/>
                </a:solidFill>
                <a:latin typeface="Gibson 2"/>
              </a:rPr>
              <a:t>Follow the Fireworks Code​</a:t>
            </a:r>
          </a:p>
          <a:p>
            <a:pPr>
              <a:lnSpc>
                <a:spcPts val="4159"/>
              </a:lnSpc>
            </a:pPr>
            <a:endParaRPr lang="en-US" sz="3199" spc="79">
              <a:solidFill>
                <a:srgbClr val="FFFFFF"/>
              </a:solidFill>
              <a:latin typeface="Gibson 2"/>
            </a:endParaRPr>
          </a:p>
          <a:p>
            <a:pPr marL="690874" lvl="1" indent="-345437">
              <a:lnSpc>
                <a:spcPts val="4159"/>
              </a:lnSpc>
              <a:buFont typeface="Arial"/>
              <a:buChar char="•"/>
            </a:pPr>
            <a:r>
              <a:rPr lang="en-US" sz="3199" spc="79">
                <a:solidFill>
                  <a:srgbClr val="FFFFFF"/>
                </a:solidFill>
                <a:latin typeface="Gibson 2"/>
              </a:rPr>
              <a:t>Call 999 if you need them </a:t>
            </a:r>
          </a:p>
        </p:txBody>
      </p:sp>
      <p:grpSp>
        <p:nvGrpSpPr>
          <p:cNvPr id="12" name="Group 12"/>
          <p:cNvGrpSpPr/>
          <p:nvPr/>
        </p:nvGrpSpPr>
        <p:grpSpPr>
          <a:xfrm>
            <a:off x="1028700" y="1028700"/>
            <a:ext cx="7374158" cy="9258300"/>
            <a:chOff x="0" y="0"/>
            <a:chExt cx="9832210" cy="12344400"/>
          </a:xfrm>
        </p:grpSpPr>
        <p:pic>
          <p:nvPicPr>
            <p:cNvPr id="13" name="Picture 13"/>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sp>
        <p:nvSpPr>
          <p:cNvPr id="14" name="Freeform 14"/>
          <p:cNvSpPr/>
          <p:nvPr/>
        </p:nvSpPr>
        <p:spPr>
          <a:xfrm rot="-5400000">
            <a:off x="164817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8"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9144000" y="0"/>
            <a:ext cx="9144000" cy="10287000"/>
          </a:xfrm>
          <a:custGeom>
            <a:avLst/>
            <a:gdLst/>
            <a:ahLst/>
            <a:cxnLst/>
            <a:rect l="l" t="t" r="r" b="b"/>
            <a:pathLst>
              <a:path w="9144000" h="10287000">
                <a:moveTo>
                  <a:pt x="9144000" y="0"/>
                </a:moveTo>
                <a:lnTo>
                  <a:pt x="0" y="0"/>
                </a:lnTo>
                <a:lnTo>
                  <a:pt x="0" y="10287000"/>
                </a:lnTo>
                <a:lnTo>
                  <a:pt x="9144000" y="10287000"/>
                </a:lnTo>
                <a:lnTo>
                  <a:pt x="914400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3" name="AutoShape 3"/>
          <p:cNvSpPr/>
          <p:nvPr/>
        </p:nvSpPr>
        <p:spPr>
          <a:xfrm>
            <a:off x="3859843" y="3957375"/>
            <a:ext cx="10568314" cy="2810400"/>
          </a:xfrm>
          <a:prstGeom prst="rect">
            <a:avLst/>
          </a:prstGeom>
          <a:solidFill>
            <a:srgbClr val="AC202D"/>
          </a:solidFill>
        </p:spPr>
        <p:txBody>
          <a:bodyPr/>
          <a:lstStyle/>
          <a:p>
            <a:endParaRPr lang="en-GB"/>
          </a:p>
        </p:txBody>
      </p:sp>
      <p:sp>
        <p:nvSpPr>
          <p:cNvPr id="4" name="Freeform 4"/>
          <p:cNvSpPr/>
          <p:nvPr/>
        </p:nvSpPr>
        <p:spPr>
          <a:xfrm rot="-5400000">
            <a:off x="7738800" y="78418"/>
            <a:ext cx="2810400" cy="10568314"/>
          </a:xfrm>
          <a:custGeom>
            <a:avLst/>
            <a:gdLst/>
            <a:ahLst/>
            <a:cxnLst/>
            <a:rect l="l" t="t" r="r" b="b"/>
            <a:pathLst>
              <a:path w="2810400" h="10568314">
                <a:moveTo>
                  <a:pt x="0" y="0"/>
                </a:moveTo>
                <a:lnTo>
                  <a:pt x="2810400" y="0"/>
                </a:lnTo>
                <a:lnTo>
                  <a:pt x="2810400" y="10568314"/>
                </a:lnTo>
                <a:lnTo>
                  <a:pt x="0" y="10568314"/>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pic>
        <p:nvPicPr>
          <p:cNvPr id="5" name="Picture 5"/>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2900478" y="3137761"/>
            <a:ext cx="1465020" cy="1512026"/>
          </a:xfrm>
          <a:prstGeom prst="rect">
            <a:avLst/>
          </a:prstGeom>
        </p:spPr>
      </p:pic>
      <p:pic>
        <p:nvPicPr>
          <p:cNvPr id="6" name="Picture 6"/>
          <p:cNvPicPr>
            <a:picLocks noChangeAspect="1"/>
          </p:cNvPicPr>
          <p:nvPr/>
        </p:nvPicPr>
        <p:blipFill>
          <a:blip r:embed="rId6" cstate="screen">
            <a:extLst>
              <a:ext uri="{28A0092B-C50C-407E-A947-70E740481C1C}">
                <a14:useLocalDpi xmlns:a14="http://schemas.microsoft.com/office/drawing/2010/main"/>
              </a:ext>
            </a:extLst>
          </a:blip>
          <a:srcRect/>
          <a:stretch>
            <a:fillRect/>
          </a:stretch>
        </p:blipFill>
        <p:spPr>
          <a:xfrm>
            <a:off x="13555399" y="5918200"/>
            <a:ext cx="1745517" cy="1625136"/>
          </a:xfrm>
          <a:prstGeom prst="rect">
            <a:avLst/>
          </a:prstGeom>
        </p:spPr>
      </p:pic>
      <p:sp>
        <p:nvSpPr>
          <p:cNvPr id="7" name="TextBox 7"/>
          <p:cNvSpPr txBox="1"/>
          <p:nvPr/>
        </p:nvSpPr>
        <p:spPr>
          <a:xfrm>
            <a:off x="4365498" y="4926012"/>
            <a:ext cx="9557004" cy="930275"/>
          </a:xfrm>
          <a:prstGeom prst="rect">
            <a:avLst/>
          </a:prstGeom>
        </p:spPr>
        <p:txBody>
          <a:bodyPr lIns="0" tIns="0" rIns="0" bIns="0" rtlCol="0" anchor="t">
            <a:spAutoFit/>
          </a:bodyPr>
          <a:lstStyle/>
          <a:p>
            <a:pPr algn="ctr">
              <a:lnSpc>
                <a:spcPts val="7150"/>
              </a:lnSpc>
            </a:pPr>
            <a:r>
              <a:rPr lang="en-US" sz="6500" spc="975">
                <a:solidFill>
                  <a:srgbClr val="FFFFFF"/>
                </a:solidFill>
                <a:latin typeface="Gibson 3"/>
              </a:rPr>
              <a:t>QUESTIONS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AC202D"/>
        </a:solidFill>
        <a:effectLst/>
      </p:bgPr>
    </p:bg>
    <p:spTree>
      <p:nvGrpSpPr>
        <p:cNvPr id="1" name=""/>
        <p:cNvGrpSpPr/>
        <p:nvPr/>
      </p:nvGrpSpPr>
      <p:grpSpPr>
        <a:xfrm>
          <a:off x="0" y="0"/>
          <a:ext cx="0" cy="0"/>
          <a:chOff x="0" y="0"/>
          <a:chExt cx="0" cy="0"/>
        </a:xfrm>
      </p:grpSpPr>
      <p:sp>
        <p:nvSpPr>
          <p:cNvPr id="2" name="Freeform 2"/>
          <p:cNvSpPr/>
          <p:nvPr/>
        </p:nvSpPr>
        <p:spPr>
          <a:xfrm>
            <a:off x="0" y="0"/>
            <a:ext cx="6974905" cy="10287000"/>
          </a:xfrm>
          <a:custGeom>
            <a:avLst/>
            <a:gdLst/>
            <a:ahLst/>
            <a:cxnLst/>
            <a:rect l="l" t="t" r="r" b="b"/>
            <a:pathLst>
              <a:path w="6974905" h="10287000">
                <a:moveTo>
                  <a:pt x="0" y="0"/>
                </a:moveTo>
                <a:lnTo>
                  <a:pt x="6974905" y="0"/>
                </a:lnTo>
                <a:lnTo>
                  <a:pt x="6974905"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rot="-5400000">
            <a:off x="3829522" y="-4079909"/>
            <a:ext cx="10787774" cy="18446818"/>
          </a:xfrm>
          <a:custGeom>
            <a:avLst/>
            <a:gdLst/>
            <a:ahLst/>
            <a:cxnLst/>
            <a:rect l="l" t="t" r="r" b="b"/>
            <a:pathLst>
              <a:path w="10787774" h="18446818">
                <a:moveTo>
                  <a:pt x="0" y="0"/>
                </a:moveTo>
                <a:lnTo>
                  <a:pt x="10787774" y="0"/>
                </a:lnTo>
                <a:lnTo>
                  <a:pt x="10787774" y="18446818"/>
                </a:lnTo>
                <a:lnTo>
                  <a:pt x="0" y="18446818"/>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4" name="TextBox 4"/>
          <p:cNvSpPr txBox="1"/>
          <p:nvPr/>
        </p:nvSpPr>
        <p:spPr>
          <a:xfrm>
            <a:off x="3159469" y="4274230"/>
            <a:ext cx="11969062" cy="857250"/>
          </a:xfrm>
          <a:prstGeom prst="rect">
            <a:avLst/>
          </a:prstGeom>
        </p:spPr>
        <p:txBody>
          <a:bodyPr lIns="0" tIns="0" rIns="0" bIns="0" rtlCol="0" anchor="t">
            <a:spAutoFit/>
          </a:bodyPr>
          <a:lstStyle/>
          <a:p>
            <a:pPr algn="ctr">
              <a:lnSpc>
                <a:spcPts val="6599"/>
              </a:lnSpc>
            </a:pPr>
            <a:r>
              <a:rPr lang="en-US" sz="5999" spc="149">
                <a:solidFill>
                  <a:srgbClr val="FFFFFF"/>
                </a:solidFill>
                <a:latin typeface="Gibson 3"/>
              </a:rPr>
              <a:t>FIRESCOTLAND.GOV.UK</a:t>
            </a:r>
          </a:p>
        </p:txBody>
      </p:sp>
      <p:sp>
        <p:nvSpPr>
          <p:cNvPr id="5" name="TextBox 5"/>
          <p:cNvSpPr txBox="1"/>
          <p:nvPr/>
        </p:nvSpPr>
        <p:spPr>
          <a:xfrm>
            <a:off x="5426063" y="5086350"/>
            <a:ext cx="8083573" cy="988695"/>
          </a:xfrm>
          <a:prstGeom prst="rect">
            <a:avLst/>
          </a:prstGeom>
        </p:spPr>
        <p:txBody>
          <a:bodyPr lIns="0" tIns="0" rIns="0" bIns="0" rtlCol="0" anchor="t">
            <a:spAutoFit/>
          </a:bodyPr>
          <a:lstStyle/>
          <a:p>
            <a:pPr algn="ctr">
              <a:lnSpc>
                <a:spcPts val="2699"/>
              </a:lnSpc>
            </a:pPr>
            <a:r>
              <a:rPr lang="en-US" sz="1799" spc="179">
                <a:solidFill>
                  <a:srgbClr val="FFFFFF"/>
                </a:solidFill>
                <a:latin typeface="Gibson 1"/>
              </a:rPr>
              <a:t>FIREWORK &amp; BONFIRE SAFETY</a:t>
            </a:r>
          </a:p>
          <a:p>
            <a:pPr algn="ctr">
              <a:lnSpc>
                <a:spcPts val="2699"/>
              </a:lnSpc>
            </a:pPr>
            <a:r>
              <a:rPr lang="en-US" sz="1799" spc="179">
                <a:solidFill>
                  <a:srgbClr val="FFFFFF"/>
                </a:solidFill>
                <a:latin typeface="Gibson 1"/>
              </a:rPr>
              <a:t>PRIMARY SCHOOL LEVEL - PRESENTATION</a:t>
            </a:r>
          </a:p>
          <a:p>
            <a:pPr algn="ctr">
              <a:lnSpc>
                <a:spcPts val="2699"/>
              </a:lnSpc>
            </a:pPr>
            <a:r>
              <a:rPr lang="en-US" sz="1799" spc="179">
                <a:solidFill>
                  <a:srgbClr val="FFFFFF"/>
                </a:solidFill>
                <a:latin typeface="Gibson 1"/>
              </a:rPr>
              <a:t>Version 1.0  2023</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67850" y="1028700"/>
            <a:ext cx="7374158" cy="9258300"/>
            <a:chOff x="0" y="0"/>
            <a:chExt cx="9832210" cy="12344400"/>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sp>
        <p:nvSpPr>
          <p:cNvPr id="4" name="AutoShape 4"/>
          <p:cNvSpPr/>
          <p:nvPr/>
        </p:nvSpPr>
        <p:spPr>
          <a:xfrm>
            <a:off x="17462489" y="0"/>
            <a:ext cx="825511" cy="10287000"/>
          </a:xfrm>
          <a:prstGeom prst="rect">
            <a:avLst/>
          </a:prstGeom>
          <a:solidFill>
            <a:srgbClr val="AC202D"/>
          </a:solidFill>
        </p:spPr>
        <p:txBody>
          <a:bodyPr/>
          <a:lstStyle/>
          <a:p>
            <a:endParaRPr lang="en-GB"/>
          </a:p>
        </p:txBody>
      </p:sp>
      <p:sp>
        <p:nvSpPr>
          <p:cNvPr id="5" name="Freeform 5"/>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6" name="Freeform 6"/>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7" name="Freeform 7"/>
          <p:cNvSpPr/>
          <p:nvPr/>
        </p:nvSpPr>
        <p:spPr>
          <a:xfrm rot="-5400000">
            <a:off x="1008732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6"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8" name="TextBox 8"/>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HAVE YOU BEEN TO A</a:t>
            </a:r>
          </a:p>
        </p:txBody>
      </p:sp>
      <p:sp>
        <p:nvSpPr>
          <p:cNvPr id="9" name="TextBox 9"/>
          <p:cNvSpPr txBox="1"/>
          <p:nvPr/>
        </p:nvSpPr>
        <p:spPr>
          <a:xfrm>
            <a:off x="1028700" y="1611471"/>
            <a:ext cx="635318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FIREWORKS DISPLAY?</a:t>
            </a:r>
          </a:p>
        </p:txBody>
      </p:sp>
      <p:sp>
        <p:nvSpPr>
          <p:cNvPr id="10" name="TextBox 10"/>
          <p:cNvSpPr txBox="1"/>
          <p:nvPr/>
        </p:nvSpPr>
        <p:spPr>
          <a:xfrm>
            <a:off x="1028700" y="4069919"/>
            <a:ext cx="5695882"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A firework is</a:t>
            </a:r>
          </a:p>
        </p:txBody>
      </p:sp>
      <p:sp>
        <p:nvSpPr>
          <p:cNvPr id="11" name="TextBox 11"/>
          <p:cNvSpPr txBox="1"/>
          <p:nvPr/>
        </p:nvSpPr>
        <p:spPr>
          <a:xfrm>
            <a:off x="1028700" y="4534039"/>
            <a:ext cx="5948511" cy="1800225"/>
          </a:xfrm>
          <a:prstGeom prst="rect">
            <a:avLst/>
          </a:prstGeom>
        </p:spPr>
        <p:txBody>
          <a:bodyPr lIns="0" tIns="0" rIns="0" bIns="0" rtlCol="0" anchor="t">
            <a:spAutoFit/>
          </a:bodyPr>
          <a:lstStyle/>
          <a:p>
            <a:pPr>
              <a:lnSpc>
                <a:spcPts val="3599"/>
              </a:lnSpc>
            </a:pPr>
            <a:r>
              <a:rPr lang="en-US" sz="2999" spc="74">
                <a:solidFill>
                  <a:srgbClr val="3B3B3B"/>
                </a:solidFill>
                <a:latin typeface="Gibson 2"/>
              </a:rPr>
              <a:t>essentially a missile designed to explode in a very controlled way with bangs and bursts of brightly coloured light. ​</a:t>
            </a:r>
          </a:p>
        </p:txBody>
      </p:sp>
      <p:grpSp>
        <p:nvGrpSpPr>
          <p:cNvPr id="12" name="Group 12"/>
          <p:cNvGrpSpPr/>
          <p:nvPr/>
        </p:nvGrpSpPr>
        <p:grpSpPr>
          <a:xfrm>
            <a:off x="0" y="7755623"/>
            <a:ext cx="7381884" cy="1502677"/>
            <a:chOff x="0" y="0"/>
            <a:chExt cx="1944200" cy="395767"/>
          </a:xfrm>
        </p:grpSpPr>
        <p:sp>
          <p:nvSpPr>
            <p:cNvPr id="13" name="Freeform 13"/>
            <p:cNvSpPr/>
            <p:nvPr/>
          </p:nvSpPr>
          <p:spPr>
            <a:xfrm>
              <a:off x="0" y="0"/>
              <a:ext cx="1944200" cy="395767"/>
            </a:xfrm>
            <a:custGeom>
              <a:avLst/>
              <a:gdLst/>
              <a:ahLst/>
              <a:cxnLst/>
              <a:rect l="l" t="t" r="r" b="b"/>
              <a:pathLst>
                <a:path w="1944200" h="395767">
                  <a:moveTo>
                    <a:pt x="0" y="0"/>
                  </a:moveTo>
                  <a:lnTo>
                    <a:pt x="1944200" y="0"/>
                  </a:lnTo>
                  <a:lnTo>
                    <a:pt x="1944200" y="395767"/>
                  </a:lnTo>
                  <a:lnTo>
                    <a:pt x="0" y="395767"/>
                  </a:lnTo>
                  <a:close/>
                </a:path>
              </a:pathLst>
            </a:custGeom>
            <a:solidFill>
              <a:srgbClr val="AC202D"/>
            </a:solidFill>
          </p:spPr>
          <p:txBody>
            <a:bodyPr/>
            <a:lstStyle/>
            <a:p>
              <a:endParaRPr lang="en-GB"/>
            </a:p>
          </p:txBody>
        </p:sp>
        <p:sp>
          <p:nvSpPr>
            <p:cNvPr id="14" name="TextBox 14"/>
            <p:cNvSpPr txBox="1"/>
            <p:nvPr/>
          </p:nvSpPr>
          <p:spPr>
            <a:xfrm>
              <a:off x="0" y="-9525"/>
              <a:ext cx="1944200" cy="405292"/>
            </a:xfrm>
            <a:prstGeom prst="rect">
              <a:avLst/>
            </a:prstGeom>
          </p:spPr>
          <p:txBody>
            <a:bodyPr lIns="50800" tIns="50800" rIns="50800" bIns="50800" rtlCol="0" anchor="ctr"/>
            <a:lstStyle/>
            <a:p>
              <a:pPr algn="ctr">
                <a:lnSpc>
                  <a:spcPts val="2639"/>
                </a:lnSpc>
              </a:pPr>
              <a:endParaRPr/>
            </a:p>
          </p:txBody>
        </p:sp>
      </p:grpSp>
      <p:sp>
        <p:nvSpPr>
          <p:cNvPr id="15" name="Freeform 15"/>
          <p:cNvSpPr/>
          <p:nvPr/>
        </p:nvSpPr>
        <p:spPr>
          <a:xfrm rot="5400000" flipH="1">
            <a:off x="2948139" y="4824554"/>
            <a:ext cx="1502677" cy="7364814"/>
          </a:xfrm>
          <a:custGeom>
            <a:avLst/>
            <a:gdLst/>
            <a:ahLst/>
            <a:cxnLst/>
            <a:rect l="l" t="t" r="r" b="b"/>
            <a:pathLst>
              <a:path w="1502677" h="7364814">
                <a:moveTo>
                  <a:pt x="1502677" y="0"/>
                </a:moveTo>
                <a:lnTo>
                  <a:pt x="0" y="0"/>
                </a:lnTo>
                <a:lnTo>
                  <a:pt x="0" y="7364815"/>
                </a:lnTo>
                <a:lnTo>
                  <a:pt x="1502677" y="7364815"/>
                </a:lnTo>
                <a:lnTo>
                  <a:pt x="1502677" y="0"/>
                </a:lnTo>
                <a:close/>
              </a:path>
            </a:pathLst>
          </a:custGeom>
          <a:blipFill>
            <a:blip r:embed="rId7"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16" name="TextBox 16"/>
          <p:cNvSpPr txBox="1"/>
          <p:nvPr/>
        </p:nvSpPr>
        <p:spPr>
          <a:xfrm>
            <a:off x="1028700" y="8125962"/>
            <a:ext cx="5836420" cy="752475"/>
          </a:xfrm>
          <a:prstGeom prst="rect">
            <a:avLst/>
          </a:prstGeom>
        </p:spPr>
        <p:txBody>
          <a:bodyPr lIns="0" tIns="0" rIns="0" bIns="0" rtlCol="0" anchor="t">
            <a:spAutoFit/>
          </a:bodyPr>
          <a:lstStyle/>
          <a:p>
            <a:pPr>
              <a:lnSpc>
                <a:spcPts val="2999"/>
              </a:lnSpc>
            </a:pPr>
            <a:r>
              <a:rPr lang="en-US" sz="2499" spc="124">
                <a:solidFill>
                  <a:srgbClr val="FFFFFF"/>
                </a:solidFill>
                <a:latin typeface="Gibson 3"/>
              </a:rPr>
              <a:t>IT IS SAFER TO GO WITH AN ADULT TO AN ORGANISED DISPLAY</a:t>
            </a:r>
          </a:p>
        </p:txBody>
      </p:sp>
      <p:sp>
        <p:nvSpPr>
          <p:cNvPr id="17" name="TextBox 17"/>
          <p:cNvSpPr txBox="1"/>
          <p:nvPr/>
        </p:nvSpPr>
        <p:spPr>
          <a:xfrm>
            <a:off x="1028700" y="2752726"/>
            <a:ext cx="5695882" cy="428625"/>
          </a:xfrm>
          <a:prstGeom prst="rect">
            <a:avLst/>
          </a:prstGeom>
        </p:spPr>
        <p:txBody>
          <a:bodyPr lIns="0" tIns="0" rIns="0" bIns="0" rtlCol="0" anchor="t">
            <a:spAutoFit/>
          </a:bodyPr>
          <a:lstStyle/>
          <a:p>
            <a:pPr>
              <a:lnSpc>
                <a:spcPts val="3299"/>
              </a:lnSpc>
            </a:pPr>
            <a:r>
              <a:rPr lang="en-US" sz="2999" spc="74">
                <a:solidFill>
                  <a:srgbClr val="AC202D"/>
                </a:solidFill>
                <a:latin typeface="Gibson 3"/>
              </a:rPr>
              <a:t>Fireworks can be fun …</a:t>
            </a:r>
          </a:p>
        </p:txBody>
      </p:sp>
      <p:sp>
        <p:nvSpPr>
          <p:cNvPr id="18" name="TextBox 18"/>
          <p:cNvSpPr txBox="1"/>
          <p:nvPr/>
        </p:nvSpPr>
        <p:spPr>
          <a:xfrm>
            <a:off x="1028700" y="3267948"/>
            <a:ext cx="5948511" cy="428625"/>
          </a:xfrm>
          <a:prstGeom prst="rect">
            <a:avLst/>
          </a:prstGeom>
        </p:spPr>
        <p:txBody>
          <a:bodyPr lIns="0" tIns="0" rIns="0" bIns="0" rtlCol="0" anchor="t">
            <a:spAutoFit/>
          </a:bodyPr>
          <a:lstStyle/>
          <a:p>
            <a:pPr>
              <a:lnSpc>
                <a:spcPts val="3299"/>
              </a:lnSpc>
            </a:pPr>
            <a:r>
              <a:rPr lang="en-US" sz="2999" spc="74">
                <a:solidFill>
                  <a:srgbClr val="3B3B3B"/>
                </a:solidFill>
                <a:latin typeface="Gibson 2"/>
              </a:rPr>
              <a:t>but they can also be dangerous.</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67850" y="0"/>
            <a:ext cx="7374158" cy="6799580"/>
            <a:chOff x="0" y="0"/>
            <a:chExt cx="9832210" cy="9066107"/>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832210" cy="9066107"/>
            </a:xfrm>
            <a:prstGeom prst="rect">
              <a:avLst/>
            </a:prstGeom>
          </p:spPr>
        </p:pic>
      </p:grpSp>
      <p:sp>
        <p:nvSpPr>
          <p:cNvPr id="4" name="Freeform 4"/>
          <p:cNvSpPr/>
          <p:nvPr/>
        </p:nvSpPr>
        <p:spPr>
          <a:xfrm>
            <a:off x="9467850" y="6917660"/>
            <a:ext cx="3619108" cy="2328892"/>
          </a:xfrm>
          <a:custGeom>
            <a:avLst/>
            <a:gdLst/>
            <a:ahLst/>
            <a:cxnLst/>
            <a:rect l="l" t="t" r="r" b="b"/>
            <a:pathLst>
              <a:path w="3619108" h="2328892">
                <a:moveTo>
                  <a:pt x="0" y="0"/>
                </a:moveTo>
                <a:lnTo>
                  <a:pt x="3619108" y="0"/>
                </a:lnTo>
                <a:lnTo>
                  <a:pt x="3619108" y="2328892"/>
                </a:lnTo>
                <a:lnTo>
                  <a:pt x="0" y="2328892"/>
                </a:lnTo>
                <a:lnTo>
                  <a:pt x="0"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3221726" y="6904355"/>
            <a:ext cx="3620282" cy="2353945"/>
            <a:chOff x="0" y="0"/>
            <a:chExt cx="4827042" cy="3138593"/>
          </a:xfrm>
        </p:grpSpPr>
        <p:pic>
          <p:nvPicPr>
            <p:cNvPr id="6" name="Picture 6"/>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a:xfrm>
              <a:off x="0" y="0"/>
              <a:ext cx="4827042" cy="3138593"/>
            </a:xfrm>
            <a:prstGeom prst="rect">
              <a:avLst/>
            </a:prstGeom>
          </p:spPr>
        </p:pic>
      </p:grpSp>
      <p:sp>
        <p:nvSpPr>
          <p:cNvPr id="7" name="AutoShape 7"/>
          <p:cNvSpPr/>
          <p:nvPr/>
        </p:nvSpPr>
        <p:spPr>
          <a:xfrm>
            <a:off x="17462489" y="0"/>
            <a:ext cx="825511" cy="10287000"/>
          </a:xfrm>
          <a:prstGeom prst="rect">
            <a:avLst/>
          </a:prstGeom>
          <a:solidFill>
            <a:srgbClr val="AC202D"/>
          </a:solidFill>
        </p:spPr>
        <p:txBody>
          <a:bodyPr/>
          <a:lstStyle/>
          <a:p>
            <a:endParaRPr lang="en-GB"/>
          </a:p>
        </p:txBody>
      </p:sp>
      <p:sp>
        <p:nvSpPr>
          <p:cNvPr id="8" name="Freeform 8"/>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6"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9" name="Freeform 9"/>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7"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10" name="Group 10"/>
          <p:cNvGrpSpPr/>
          <p:nvPr/>
        </p:nvGrpSpPr>
        <p:grpSpPr>
          <a:xfrm>
            <a:off x="-982904" y="8437830"/>
            <a:ext cx="9831629" cy="820470"/>
            <a:chOff x="0" y="0"/>
            <a:chExt cx="3962232" cy="330656"/>
          </a:xfrm>
        </p:grpSpPr>
        <p:sp>
          <p:nvSpPr>
            <p:cNvPr id="11" name="Freeform 11"/>
            <p:cNvSpPr/>
            <p:nvPr/>
          </p:nvSpPr>
          <p:spPr>
            <a:xfrm>
              <a:off x="0" y="0"/>
              <a:ext cx="3962232" cy="330656"/>
            </a:xfrm>
            <a:custGeom>
              <a:avLst/>
              <a:gdLst/>
              <a:ahLst/>
              <a:cxnLst/>
              <a:rect l="l" t="t" r="r" b="b"/>
              <a:pathLst>
                <a:path w="3962232" h="330656">
                  <a:moveTo>
                    <a:pt x="203200" y="0"/>
                  </a:moveTo>
                  <a:lnTo>
                    <a:pt x="3962232" y="0"/>
                  </a:lnTo>
                  <a:lnTo>
                    <a:pt x="3759032" y="330656"/>
                  </a:lnTo>
                  <a:lnTo>
                    <a:pt x="0" y="330656"/>
                  </a:lnTo>
                  <a:lnTo>
                    <a:pt x="203200" y="0"/>
                  </a:lnTo>
                  <a:close/>
                </a:path>
              </a:pathLst>
            </a:custGeom>
            <a:solidFill>
              <a:srgbClr val="AC212D"/>
            </a:solidFill>
          </p:spPr>
          <p:txBody>
            <a:bodyPr/>
            <a:lstStyle/>
            <a:p>
              <a:endParaRPr lang="en-GB"/>
            </a:p>
          </p:txBody>
        </p:sp>
        <p:sp>
          <p:nvSpPr>
            <p:cNvPr id="12" name="TextBox 12"/>
            <p:cNvSpPr txBox="1"/>
            <p:nvPr/>
          </p:nvSpPr>
          <p:spPr>
            <a:xfrm>
              <a:off x="101600" y="-9525"/>
              <a:ext cx="3759032" cy="340181"/>
            </a:xfrm>
            <a:prstGeom prst="rect">
              <a:avLst/>
            </a:prstGeom>
          </p:spPr>
          <p:txBody>
            <a:bodyPr lIns="8974" tIns="8974" rIns="8974" bIns="8974" rtlCol="0" anchor="ctr"/>
            <a:lstStyle/>
            <a:p>
              <a:pPr algn="ctr">
                <a:lnSpc>
                  <a:spcPts val="334"/>
                </a:lnSpc>
              </a:pPr>
              <a:endParaRPr/>
            </a:p>
          </p:txBody>
        </p:sp>
      </p:grpSp>
      <p:sp>
        <p:nvSpPr>
          <p:cNvPr id="13" name="TextBox 13"/>
          <p:cNvSpPr txBox="1"/>
          <p:nvPr/>
        </p:nvSpPr>
        <p:spPr>
          <a:xfrm>
            <a:off x="1028700" y="982345"/>
            <a:ext cx="5310275"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FIREWORKS</a:t>
            </a:r>
          </a:p>
        </p:txBody>
      </p:sp>
      <p:sp>
        <p:nvSpPr>
          <p:cNvPr id="14" name="TextBox 14"/>
          <p:cNvSpPr txBox="1"/>
          <p:nvPr/>
        </p:nvSpPr>
        <p:spPr>
          <a:xfrm>
            <a:off x="1028700" y="8670265"/>
            <a:ext cx="7820025" cy="365125"/>
          </a:xfrm>
          <a:prstGeom prst="rect">
            <a:avLst/>
          </a:prstGeom>
        </p:spPr>
        <p:txBody>
          <a:bodyPr lIns="0" tIns="0" rIns="0" bIns="0" rtlCol="0" anchor="t">
            <a:spAutoFit/>
          </a:bodyPr>
          <a:lstStyle/>
          <a:p>
            <a:pPr>
              <a:lnSpc>
                <a:spcPts val="2749"/>
              </a:lnSpc>
            </a:pPr>
            <a:r>
              <a:rPr lang="en-US" sz="2499" spc="124">
                <a:solidFill>
                  <a:srgbClr val="FFFFFF"/>
                </a:solidFill>
                <a:latin typeface="Gibson 3"/>
              </a:rPr>
              <a:t>DO YOU KNOW THERE IS A FIREWORKS CODE?</a:t>
            </a:r>
          </a:p>
        </p:txBody>
      </p:sp>
      <p:grpSp>
        <p:nvGrpSpPr>
          <p:cNvPr id="15" name="Group 15"/>
          <p:cNvGrpSpPr/>
          <p:nvPr/>
        </p:nvGrpSpPr>
        <p:grpSpPr>
          <a:xfrm>
            <a:off x="0" y="2676263"/>
            <a:ext cx="6724582" cy="2673937"/>
            <a:chOff x="0" y="0"/>
            <a:chExt cx="1771083" cy="704247"/>
          </a:xfrm>
        </p:grpSpPr>
        <p:sp>
          <p:nvSpPr>
            <p:cNvPr id="16" name="Freeform 16"/>
            <p:cNvSpPr/>
            <p:nvPr/>
          </p:nvSpPr>
          <p:spPr>
            <a:xfrm>
              <a:off x="0" y="0"/>
              <a:ext cx="1771083" cy="704247"/>
            </a:xfrm>
            <a:custGeom>
              <a:avLst/>
              <a:gdLst/>
              <a:ahLst/>
              <a:cxnLst/>
              <a:rect l="l" t="t" r="r" b="b"/>
              <a:pathLst>
                <a:path w="1771083" h="704247">
                  <a:moveTo>
                    <a:pt x="0" y="0"/>
                  </a:moveTo>
                  <a:lnTo>
                    <a:pt x="1771083" y="0"/>
                  </a:lnTo>
                  <a:lnTo>
                    <a:pt x="1771083" y="704247"/>
                  </a:lnTo>
                  <a:lnTo>
                    <a:pt x="0" y="704247"/>
                  </a:lnTo>
                  <a:close/>
                </a:path>
              </a:pathLst>
            </a:custGeom>
            <a:solidFill>
              <a:srgbClr val="AC202D"/>
            </a:solidFill>
          </p:spPr>
          <p:txBody>
            <a:bodyPr/>
            <a:lstStyle/>
            <a:p>
              <a:endParaRPr lang="en-GB"/>
            </a:p>
          </p:txBody>
        </p:sp>
        <p:sp>
          <p:nvSpPr>
            <p:cNvPr id="17" name="TextBox 17"/>
            <p:cNvSpPr txBox="1"/>
            <p:nvPr/>
          </p:nvSpPr>
          <p:spPr>
            <a:xfrm>
              <a:off x="0" y="-9525"/>
              <a:ext cx="1771083" cy="713772"/>
            </a:xfrm>
            <a:prstGeom prst="rect">
              <a:avLst/>
            </a:prstGeom>
          </p:spPr>
          <p:txBody>
            <a:bodyPr lIns="50800" tIns="50800" rIns="50800" bIns="50800" rtlCol="0" anchor="ctr"/>
            <a:lstStyle/>
            <a:p>
              <a:pPr algn="ctr">
                <a:lnSpc>
                  <a:spcPts val="2639"/>
                </a:lnSpc>
              </a:pPr>
              <a:endParaRPr/>
            </a:p>
          </p:txBody>
        </p:sp>
      </p:grpSp>
      <p:sp>
        <p:nvSpPr>
          <p:cNvPr id="18" name="Freeform 18"/>
          <p:cNvSpPr/>
          <p:nvPr/>
        </p:nvSpPr>
        <p:spPr>
          <a:xfrm rot="5400000" flipH="1">
            <a:off x="2033857" y="659476"/>
            <a:ext cx="2673937" cy="6707512"/>
          </a:xfrm>
          <a:custGeom>
            <a:avLst/>
            <a:gdLst/>
            <a:ahLst/>
            <a:cxnLst/>
            <a:rect l="l" t="t" r="r" b="b"/>
            <a:pathLst>
              <a:path w="2673937" h="6707512">
                <a:moveTo>
                  <a:pt x="2673937" y="0"/>
                </a:moveTo>
                <a:lnTo>
                  <a:pt x="0" y="0"/>
                </a:lnTo>
                <a:lnTo>
                  <a:pt x="0" y="6707512"/>
                </a:lnTo>
                <a:lnTo>
                  <a:pt x="2673937" y="6707512"/>
                </a:lnTo>
                <a:lnTo>
                  <a:pt x="2673937" y="0"/>
                </a:lnTo>
                <a:close/>
              </a:path>
            </a:pathLst>
          </a:custGeom>
          <a:blipFill>
            <a:blip r:embed="rId8"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19" name="TextBox 19"/>
          <p:cNvSpPr txBox="1"/>
          <p:nvPr/>
        </p:nvSpPr>
        <p:spPr>
          <a:xfrm>
            <a:off x="1045770" y="3320691"/>
            <a:ext cx="4569573" cy="400049"/>
          </a:xfrm>
          <a:prstGeom prst="rect">
            <a:avLst/>
          </a:prstGeom>
        </p:spPr>
        <p:txBody>
          <a:bodyPr lIns="0" tIns="0" rIns="0" bIns="0" rtlCol="0" anchor="t">
            <a:spAutoFit/>
          </a:bodyPr>
          <a:lstStyle/>
          <a:p>
            <a:pPr>
              <a:lnSpc>
                <a:spcPts val="2999"/>
              </a:lnSpc>
            </a:pPr>
            <a:r>
              <a:rPr lang="en-US" sz="2999" spc="149">
                <a:solidFill>
                  <a:srgbClr val="FFFFFF"/>
                </a:solidFill>
                <a:latin typeface="Gibson 3"/>
              </a:rPr>
              <a:t>DID YOU KNOW </a:t>
            </a:r>
          </a:p>
        </p:txBody>
      </p:sp>
      <p:sp>
        <p:nvSpPr>
          <p:cNvPr id="20" name="TextBox 20"/>
          <p:cNvSpPr txBox="1"/>
          <p:nvPr/>
        </p:nvSpPr>
        <p:spPr>
          <a:xfrm>
            <a:off x="1028700" y="3857709"/>
            <a:ext cx="4841514" cy="838200"/>
          </a:xfrm>
          <a:prstGeom prst="rect">
            <a:avLst/>
          </a:prstGeom>
        </p:spPr>
        <p:txBody>
          <a:bodyPr lIns="0" tIns="0" rIns="0" bIns="0" rtlCol="0" anchor="t">
            <a:spAutoFit/>
          </a:bodyPr>
          <a:lstStyle/>
          <a:p>
            <a:pPr>
              <a:lnSpc>
                <a:spcPts val="3299"/>
              </a:lnSpc>
            </a:pPr>
            <a:r>
              <a:rPr lang="en-US" sz="2999" spc="149">
                <a:solidFill>
                  <a:srgbClr val="FFFFFF"/>
                </a:solidFill>
                <a:latin typeface="Gibson 2"/>
              </a:rPr>
              <a:t>that sparklers can burn five times hotter than a BBQ?</a:t>
            </a:r>
          </a:p>
        </p:txBody>
      </p:sp>
      <p:sp>
        <p:nvSpPr>
          <p:cNvPr id="21" name="TextBox 21"/>
          <p:cNvSpPr txBox="1"/>
          <p:nvPr/>
        </p:nvSpPr>
        <p:spPr>
          <a:xfrm>
            <a:off x="1028700" y="1611471"/>
            <a:ext cx="635318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FACT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757857" y="0"/>
            <a:ext cx="15498305" cy="10287000"/>
          </a:xfrm>
          <a:custGeom>
            <a:avLst/>
            <a:gdLst/>
            <a:ahLst/>
            <a:cxnLst/>
            <a:rect l="l" t="t" r="r" b="b"/>
            <a:pathLst>
              <a:path w="15498305" h="10287000">
                <a:moveTo>
                  <a:pt x="0" y="0"/>
                </a:moveTo>
                <a:lnTo>
                  <a:pt x="15498305" y="0"/>
                </a:lnTo>
                <a:lnTo>
                  <a:pt x="15498305" y="10287000"/>
                </a:lnTo>
                <a:lnTo>
                  <a:pt x="0" y="10287000"/>
                </a:lnTo>
                <a:lnTo>
                  <a:pt x="0" y="0"/>
                </a:lnTo>
                <a:close/>
              </a:path>
            </a:pathLst>
          </a:custGeom>
          <a:blipFill>
            <a:blip r:embed="rId3"/>
            <a:stretch>
              <a:fillRect/>
            </a:stretch>
          </a:blipFill>
        </p:spPr>
        <p:txBody>
          <a:bodyPr/>
          <a:lstStyle/>
          <a:p>
            <a:endParaRPr lang="en-GB"/>
          </a:p>
        </p:txBody>
      </p:sp>
      <p:sp>
        <p:nvSpPr>
          <p:cNvPr id="3" name="Freeform 3"/>
          <p:cNvSpPr/>
          <p:nvPr/>
        </p:nvSpPr>
        <p:spPr>
          <a:xfrm>
            <a:off x="8870022" y="0"/>
            <a:ext cx="17073859" cy="10287000"/>
          </a:xfrm>
          <a:custGeom>
            <a:avLst/>
            <a:gdLst/>
            <a:ahLst/>
            <a:cxnLst/>
            <a:rect l="l" t="t" r="r" b="b"/>
            <a:pathLst>
              <a:path w="17073859" h="10287000">
                <a:moveTo>
                  <a:pt x="0" y="0"/>
                </a:moveTo>
                <a:lnTo>
                  <a:pt x="17073858" y="0"/>
                </a:lnTo>
                <a:lnTo>
                  <a:pt x="17073858" y="10287000"/>
                </a:lnTo>
                <a:lnTo>
                  <a:pt x="0" y="10287000"/>
                </a:lnTo>
                <a:lnTo>
                  <a:pt x="0" y="0"/>
                </a:lnTo>
                <a:close/>
              </a:path>
            </a:pathLst>
          </a:custGeom>
          <a:blipFill>
            <a:blip r:embed="rId4"/>
            <a:stretch>
              <a:fillRect/>
            </a:stretch>
          </a:blipFill>
        </p:spPr>
        <p:txBody>
          <a:bodyPr/>
          <a:lstStyle/>
          <a:p>
            <a:endParaRPr lang="en-GB"/>
          </a:p>
        </p:txBody>
      </p:sp>
      <p:sp>
        <p:nvSpPr>
          <p:cNvPr id="4" name="Freeform 4"/>
          <p:cNvSpPr/>
          <p:nvPr/>
        </p:nvSpPr>
        <p:spPr>
          <a:xfrm>
            <a:off x="8232440" y="0"/>
            <a:ext cx="15440150" cy="10287000"/>
          </a:xfrm>
          <a:custGeom>
            <a:avLst/>
            <a:gdLst/>
            <a:ahLst/>
            <a:cxnLst/>
            <a:rect l="l" t="t" r="r" b="b"/>
            <a:pathLst>
              <a:path w="15440150" h="10287000">
                <a:moveTo>
                  <a:pt x="0" y="0"/>
                </a:moveTo>
                <a:lnTo>
                  <a:pt x="15440150" y="0"/>
                </a:lnTo>
                <a:lnTo>
                  <a:pt x="15440150" y="10287000"/>
                </a:lnTo>
                <a:lnTo>
                  <a:pt x="0" y="10287000"/>
                </a:lnTo>
                <a:lnTo>
                  <a:pt x="0" y="0"/>
                </a:lnTo>
                <a:close/>
              </a:path>
            </a:pathLst>
          </a:custGeom>
          <a:blipFill>
            <a:blip r:embed="rId5"/>
            <a:stretch>
              <a:fillRect/>
            </a:stretch>
          </a:blipFill>
        </p:spPr>
        <p:txBody>
          <a:bodyPr/>
          <a:lstStyle/>
          <a:p>
            <a:endParaRPr lang="en-GB"/>
          </a:p>
        </p:txBody>
      </p:sp>
      <p:sp>
        <p:nvSpPr>
          <p:cNvPr id="5" name="Freeform 5"/>
          <p:cNvSpPr/>
          <p:nvPr/>
        </p:nvSpPr>
        <p:spPr>
          <a:xfrm flipV="1">
            <a:off x="3771532" y="-2607317"/>
            <a:ext cx="20756028" cy="13828703"/>
          </a:xfrm>
          <a:custGeom>
            <a:avLst/>
            <a:gdLst/>
            <a:ahLst/>
            <a:cxnLst/>
            <a:rect l="l" t="t" r="r" b="b"/>
            <a:pathLst>
              <a:path w="20756028" h="13828703">
                <a:moveTo>
                  <a:pt x="0" y="13828703"/>
                </a:moveTo>
                <a:lnTo>
                  <a:pt x="20756028" y="13828703"/>
                </a:lnTo>
                <a:lnTo>
                  <a:pt x="20756028" y="0"/>
                </a:lnTo>
                <a:lnTo>
                  <a:pt x="0" y="0"/>
                </a:lnTo>
                <a:lnTo>
                  <a:pt x="0" y="13828703"/>
                </a:lnTo>
                <a:close/>
              </a:path>
            </a:pathLst>
          </a:custGeom>
          <a:blipFill>
            <a:blip r:embed="rId6"/>
            <a:stretch>
              <a:fillRect/>
            </a:stretch>
          </a:blipFill>
        </p:spPr>
        <p:txBody>
          <a:bodyPr/>
          <a:lstStyle/>
          <a:p>
            <a:endParaRPr lang="en-GB"/>
          </a:p>
        </p:txBody>
      </p:sp>
      <p:grpSp>
        <p:nvGrpSpPr>
          <p:cNvPr id="6" name="Group 6"/>
          <p:cNvGrpSpPr/>
          <p:nvPr/>
        </p:nvGrpSpPr>
        <p:grpSpPr>
          <a:xfrm>
            <a:off x="-6636681" y="0"/>
            <a:ext cx="22246412" cy="10287000"/>
            <a:chOff x="0" y="0"/>
            <a:chExt cx="759856" cy="351366"/>
          </a:xfrm>
        </p:grpSpPr>
        <p:sp>
          <p:nvSpPr>
            <p:cNvPr id="7" name="Freeform 7"/>
            <p:cNvSpPr/>
            <p:nvPr/>
          </p:nvSpPr>
          <p:spPr>
            <a:xfrm>
              <a:off x="0" y="0"/>
              <a:ext cx="759856" cy="351366"/>
            </a:xfrm>
            <a:custGeom>
              <a:avLst/>
              <a:gdLst/>
              <a:ahLst/>
              <a:cxnLst/>
              <a:rect l="l" t="t" r="r" b="b"/>
              <a:pathLst>
                <a:path w="759856" h="351366">
                  <a:moveTo>
                    <a:pt x="203200" y="0"/>
                  </a:moveTo>
                  <a:lnTo>
                    <a:pt x="759856" y="0"/>
                  </a:lnTo>
                  <a:lnTo>
                    <a:pt x="556656" y="351366"/>
                  </a:lnTo>
                  <a:lnTo>
                    <a:pt x="0" y="351366"/>
                  </a:lnTo>
                  <a:lnTo>
                    <a:pt x="203200" y="0"/>
                  </a:lnTo>
                  <a:close/>
                </a:path>
              </a:pathLst>
            </a:custGeom>
            <a:solidFill>
              <a:srgbClr val="AC212D"/>
            </a:solidFill>
          </p:spPr>
          <p:txBody>
            <a:bodyPr/>
            <a:lstStyle/>
            <a:p>
              <a:endParaRPr lang="en-GB"/>
            </a:p>
          </p:txBody>
        </p:sp>
        <p:sp>
          <p:nvSpPr>
            <p:cNvPr id="8" name="TextBox 8"/>
            <p:cNvSpPr txBox="1"/>
            <p:nvPr/>
          </p:nvSpPr>
          <p:spPr>
            <a:xfrm>
              <a:off x="101600" y="0"/>
              <a:ext cx="556656" cy="351366"/>
            </a:xfrm>
            <a:prstGeom prst="rect">
              <a:avLst/>
            </a:prstGeom>
          </p:spPr>
          <p:txBody>
            <a:bodyPr lIns="4692" tIns="4692" rIns="4692" bIns="4692" rtlCol="0" anchor="ctr"/>
            <a:lstStyle/>
            <a:p>
              <a:pPr algn="ctr">
                <a:lnSpc>
                  <a:spcPts val="174"/>
                </a:lnSpc>
              </a:pPr>
              <a:endParaRPr/>
            </a:p>
          </p:txBody>
        </p:sp>
      </p:grpSp>
      <p:sp>
        <p:nvSpPr>
          <p:cNvPr id="9" name="Freeform 9"/>
          <p:cNvSpPr/>
          <p:nvPr/>
        </p:nvSpPr>
        <p:spPr>
          <a:xfrm rot="5400000" flipH="1">
            <a:off x="4073121" y="-4283579"/>
            <a:ext cx="10354453" cy="18854158"/>
          </a:xfrm>
          <a:custGeom>
            <a:avLst/>
            <a:gdLst/>
            <a:ahLst/>
            <a:cxnLst/>
            <a:rect l="l" t="t" r="r" b="b"/>
            <a:pathLst>
              <a:path w="10354453" h="18854158">
                <a:moveTo>
                  <a:pt x="10354453" y="0"/>
                </a:moveTo>
                <a:lnTo>
                  <a:pt x="0" y="0"/>
                </a:lnTo>
                <a:lnTo>
                  <a:pt x="0" y="18854158"/>
                </a:lnTo>
                <a:lnTo>
                  <a:pt x="10354453" y="18854158"/>
                </a:lnTo>
                <a:lnTo>
                  <a:pt x="10354453" y="0"/>
                </a:lnTo>
                <a:close/>
              </a:path>
            </a:pathLst>
          </a:custGeom>
          <a:blipFill>
            <a:blip r:embed="rId7"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10" name="TextBox 10"/>
          <p:cNvSpPr txBox="1"/>
          <p:nvPr/>
        </p:nvSpPr>
        <p:spPr>
          <a:xfrm>
            <a:off x="939800" y="5900086"/>
            <a:ext cx="6191011" cy="1581150"/>
          </a:xfrm>
          <a:prstGeom prst="rect">
            <a:avLst/>
          </a:prstGeom>
        </p:spPr>
        <p:txBody>
          <a:bodyPr lIns="0" tIns="0" rIns="0" bIns="0" rtlCol="0" anchor="t">
            <a:spAutoFit/>
          </a:bodyPr>
          <a:lstStyle/>
          <a:p>
            <a:pPr>
              <a:lnSpc>
                <a:spcPts val="6000"/>
              </a:lnSpc>
            </a:pPr>
            <a:r>
              <a:rPr lang="en-US" sz="6000" spc="102">
                <a:solidFill>
                  <a:srgbClr val="FFFFFF"/>
                </a:solidFill>
                <a:latin typeface="Gibson 3"/>
              </a:rPr>
              <a:t>THE FIREWORKS SAFETY CODE?​</a:t>
            </a:r>
          </a:p>
        </p:txBody>
      </p:sp>
      <p:sp>
        <p:nvSpPr>
          <p:cNvPr id="11" name="TextBox 11"/>
          <p:cNvSpPr txBox="1"/>
          <p:nvPr/>
        </p:nvSpPr>
        <p:spPr>
          <a:xfrm>
            <a:off x="940293" y="3495872"/>
            <a:ext cx="5817565" cy="2343150"/>
          </a:xfrm>
          <a:prstGeom prst="rect">
            <a:avLst/>
          </a:prstGeom>
        </p:spPr>
        <p:txBody>
          <a:bodyPr lIns="0" tIns="0" rIns="0" bIns="0" rtlCol="0" anchor="t">
            <a:spAutoFit/>
          </a:bodyPr>
          <a:lstStyle/>
          <a:p>
            <a:pPr>
              <a:lnSpc>
                <a:spcPts val="6000"/>
              </a:lnSpc>
            </a:pPr>
            <a:r>
              <a:rPr lang="en-US" sz="6000">
                <a:solidFill>
                  <a:srgbClr val="FFFFFF"/>
                </a:solidFill>
                <a:latin typeface="Gibson 2"/>
              </a:rPr>
              <a:t>IN YOUR GROUPS TELL US WHAT YOU THINK IS IN</a:t>
            </a:r>
          </a:p>
        </p:txBody>
      </p:sp>
      <p:sp>
        <p:nvSpPr>
          <p:cNvPr id="12" name="TextBox 12"/>
          <p:cNvSpPr txBox="1"/>
          <p:nvPr/>
        </p:nvSpPr>
        <p:spPr>
          <a:xfrm>
            <a:off x="1028700" y="1570742"/>
            <a:ext cx="6191011" cy="1000125"/>
          </a:xfrm>
          <a:prstGeom prst="rect">
            <a:avLst/>
          </a:prstGeom>
        </p:spPr>
        <p:txBody>
          <a:bodyPr lIns="0" tIns="0" rIns="0" bIns="0" rtlCol="0" anchor="t">
            <a:spAutoFit/>
          </a:bodyPr>
          <a:lstStyle/>
          <a:p>
            <a:pPr>
              <a:lnSpc>
                <a:spcPts val="7800"/>
              </a:lnSpc>
            </a:pPr>
            <a:r>
              <a:rPr lang="en-US" sz="6500" spc="110">
                <a:solidFill>
                  <a:srgbClr val="FFFFFF"/>
                </a:solidFill>
                <a:latin typeface="Gibson 3"/>
              </a:rPr>
              <a:t>ACTIVITY​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9467850" y="1028700"/>
            <a:ext cx="7374158" cy="9258300"/>
            <a:chOff x="0" y="0"/>
            <a:chExt cx="9832210" cy="12344400"/>
          </a:xfrm>
        </p:grpSpPr>
        <p:pic>
          <p:nvPicPr>
            <p:cNvPr id="3"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sp>
        <p:nvSpPr>
          <p:cNvPr id="4" name="AutoShape 4"/>
          <p:cNvSpPr/>
          <p:nvPr/>
        </p:nvSpPr>
        <p:spPr>
          <a:xfrm>
            <a:off x="17462489" y="0"/>
            <a:ext cx="825511" cy="10287000"/>
          </a:xfrm>
          <a:prstGeom prst="rect">
            <a:avLst/>
          </a:prstGeom>
          <a:solidFill>
            <a:srgbClr val="AC202D"/>
          </a:solidFill>
        </p:spPr>
        <p:txBody>
          <a:bodyPr/>
          <a:lstStyle/>
          <a:p>
            <a:endParaRPr lang="en-GB"/>
          </a:p>
        </p:txBody>
      </p:sp>
      <p:sp>
        <p:nvSpPr>
          <p:cNvPr id="5" name="Freeform 5"/>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6" name="Freeform 6"/>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7" name="Freeform 7"/>
          <p:cNvSpPr/>
          <p:nvPr/>
        </p:nvSpPr>
        <p:spPr>
          <a:xfrm rot="-5400000">
            <a:off x="8525779" y="1970771"/>
            <a:ext cx="9258300" cy="7374158"/>
          </a:xfrm>
          <a:custGeom>
            <a:avLst/>
            <a:gdLst/>
            <a:ahLst/>
            <a:cxnLst/>
            <a:rect l="l" t="t" r="r" b="b"/>
            <a:pathLst>
              <a:path w="9258300" h="7374158">
                <a:moveTo>
                  <a:pt x="0" y="0"/>
                </a:moveTo>
                <a:lnTo>
                  <a:pt x="9258300" y="0"/>
                </a:lnTo>
                <a:lnTo>
                  <a:pt x="9258300" y="7374158"/>
                </a:lnTo>
                <a:lnTo>
                  <a:pt x="0" y="7374158"/>
                </a:lnTo>
                <a:lnTo>
                  <a:pt x="0" y="0"/>
                </a:lnTo>
                <a:close/>
              </a:path>
            </a:pathLst>
          </a:custGeom>
          <a:blipFill>
            <a:blip r:embed="rId6"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8" name="Freeform 8"/>
          <p:cNvSpPr/>
          <p:nvPr/>
        </p:nvSpPr>
        <p:spPr>
          <a:xfrm>
            <a:off x="7162996" y="6387705"/>
            <a:ext cx="1476516" cy="1166124"/>
          </a:xfrm>
          <a:custGeom>
            <a:avLst/>
            <a:gdLst/>
            <a:ahLst/>
            <a:cxnLst/>
            <a:rect l="l" t="t" r="r" b="b"/>
            <a:pathLst>
              <a:path w="1476516" h="1166124">
                <a:moveTo>
                  <a:pt x="0" y="0"/>
                </a:moveTo>
                <a:lnTo>
                  <a:pt x="1476516" y="0"/>
                </a:lnTo>
                <a:lnTo>
                  <a:pt x="1476516" y="1166123"/>
                </a:lnTo>
                <a:lnTo>
                  <a:pt x="0" y="1166123"/>
                </a:lnTo>
                <a:lnTo>
                  <a:pt x="0" y="0"/>
                </a:lnTo>
                <a:close/>
              </a:path>
            </a:pathLst>
          </a:custGeom>
          <a:blipFill>
            <a:blip r:embed="rId7"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9" name="Group 9"/>
          <p:cNvGrpSpPr/>
          <p:nvPr/>
        </p:nvGrpSpPr>
        <p:grpSpPr>
          <a:xfrm>
            <a:off x="1028700" y="2547064"/>
            <a:ext cx="308293" cy="308293"/>
            <a:chOff x="0" y="0"/>
            <a:chExt cx="578338" cy="578338"/>
          </a:xfrm>
        </p:grpSpPr>
        <p:sp>
          <p:nvSpPr>
            <p:cNvPr id="10" name="Freeform 10"/>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1" name="TextBox 11"/>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2" name="Group 12"/>
          <p:cNvGrpSpPr/>
          <p:nvPr/>
        </p:nvGrpSpPr>
        <p:grpSpPr>
          <a:xfrm>
            <a:off x="1028700" y="3594814"/>
            <a:ext cx="308293" cy="308293"/>
            <a:chOff x="0" y="0"/>
            <a:chExt cx="578338" cy="578338"/>
          </a:xfrm>
        </p:grpSpPr>
        <p:sp>
          <p:nvSpPr>
            <p:cNvPr id="13" name="Freeform 1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4" name="TextBox 1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5" name="Group 15"/>
          <p:cNvGrpSpPr/>
          <p:nvPr/>
        </p:nvGrpSpPr>
        <p:grpSpPr>
          <a:xfrm>
            <a:off x="1028700" y="4642564"/>
            <a:ext cx="308293" cy="308293"/>
            <a:chOff x="0" y="0"/>
            <a:chExt cx="578338" cy="578338"/>
          </a:xfrm>
        </p:grpSpPr>
        <p:sp>
          <p:nvSpPr>
            <p:cNvPr id="16" name="Freeform 1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7" name="TextBox 1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8" name="Group 18"/>
          <p:cNvGrpSpPr/>
          <p:nvPr/>
        </p:nvGrpSpPr>
        <p:grpSpPr>
          <a:xfrm>
            <a:off x="1028700" y="5690314"/>
            <a:ext cx="308293" cy="308293"/>
            <a:chOff x="0" y="0"/>
            <a:chExt cx="578338" cy="578338"/>
          </a:xfrm>
        </p:grpSpPr>
        <p:sp>
          <p:nvSpPr>
            <p:cNvPr id="19" name="Freeform 1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20" name="TextBox 2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21" name="Group 21"/>
          <p:cNvGrpSpPr/>
          <p:nvPr/>
        </p:nvGrpSpPr>
        <p:grpSpPr>
          <a:xfrm>
            <a:off x="1028700" y="6387705"/>
            <a:ext cx="308293" cy="308293"/>
            <a:chOff x="0" y="0"/>
            <a:chExt cx="578338" cy="578338"/>
          </a:xfrm>
        </p:grpSpPr>
        <p:sp>
          <p:nvSpPr>
            <p:cNvPr id="22" name="Freeform 2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23" name="TextBox 2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24" name="TextBox 24"/>
          <p:cNvSpPr txBox="1"/>
          <p:nvPr/>
        </p:nvSpPr>
        <p:spPr>
          <a:xfrm>
            <a:off x="1656562" y="2489914"/>
            <a:ext cx="611935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Read and follow the instructions on each firework using a torch if necessary</a:t>
            </a:r>
          </a:p>
        </p:txBody>
      </p:sp>
      <p:sp>
        <p:nvSpPr>
          <p:cNvPr id="25" name="TextBox 25"/>
          <p:cNvSpPr txBox="1"/>
          <p:nvPr/>
        </p:nvSpPr>
        <p:spPr>
          <a:xfrm>
            <a:off x="1656562" y="3532901"/>
            <a:ext cx="592885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Light the firework at arm's length with a taper and stand well back ​</a:t>
            </a:r>
          </a:p>
        </p:txBody>
      </p:sp>
      <p:sp>
        <p:nvSpPr>
          <p:cNvPr id="26" name="TextBox 26"/>
          <p:cNvSpPr txBox="1"/>
          <p:nvPr/>
        </p:nvSpPr>
        <p:spPr>
          <a:xfrm>
            <a:off x="1656562" y="4587795"/>
            <a:ext cx="638605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Keep naked flames, including cigarettes, away from fireworks ​</a:t>
            </a:r>
          </a:p>
        </p:txBody>
      </p:sp>
      <p:sp>
        <p:nvSpPr>
          <p:cNvPr id="27" name="TextBox 27"/>
          <p:cNvSpPr txBox="1"/>
          <p:nvPr/>
        </p:nvSpPr>
        <p:spPr>
          <a:xfrm>
            <a:off x="1656562" y="5638800"/>
            <a:ext cx="6982950" cy="38100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Never return to a firework once it has been lit ​</a:t>
            </a:r>
          </a:p>
        </p:txBody>
      </p:sp>
      <p:sp>
        <p:nvSpPr>
          <p:cNvPr id="28" name="TextBox 28"/>
          <p:cNvSpPr txBox="1"/>
          <p:nvPr/>
        </p:nvSpPr>
        <p:spPr>
          <a:xfrm>
            <a:off x="1656562" y="6324600"/>
            <a:ext cx="5344650" cy="112395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Only buy fireworks which carry the CE mark, keep them in a closed box and use them one at a time </a:t>
            </a:r>
          </a:p>
        </p:txBody>
      </p:sp>
      <p:sp>
        <p:nvSpPr>
          <p:cNvPr id="29" name="TextBox 29"/>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CODE</a:t>
            </a:r>
          </a:p>
        </p:txBody>
      </p:sp>
      <p:grpSp>
        <p:nvGrpSpPr>
          <p:cNvPr id="30" name="Group 30"/>
          <p:cNvGrpSpPr/>
          <p:nvPr/>
        </p:nvGrpSpPr>
        <p:grpSpPr>
          <a:xfrm>
            <a:off x="0" y="8009169"/>
            <a:ext cx="8848725" cy="1581441"/>
            <a:chOff x="0" y="0"/>
            <a:chExt cx="2330528" cy="416511"/>
          </a:xfrm>
        </p:grpSpPr>
        <p:sp>
          <p:nvSpPr>
            <p:cNvPr id="31" name="Freeform 31"/>
            <p:cNvSpPr/>
            <p:nvPr/>
          </p:nvSpPr>
          <p:spPr>
            <a:xfrm>
              <a:off x="0" y="0"/>
              <a:ext cx="2330528" cy="416511"/>
            </a:xfrm>
            <a:custGeom>
              <a:avLst/>
              <a:gdLst/>
              <a:ahLst/>
              <a:cxnLst/>
              <a:rect l="l" t="t" r="r" b="b"/>
              <a:pathLst>
                <a:path w="2330528" h="416511">
                  <a:moveTo>
                    <a:pt x="0" y="0"/>
                  </a:moveTo>
                  <a:lnTo>
                    <a:pt x="2330528" y="0"/>
                  </a:lnTo>
                  <a:lnTo>
                    <a:pt x="2330528" y="416511"/>
                  </a:lnTo>
                  <a:lnTo>
                    <a:pt x="0" y="416511"/>
                  </a:lnTo>
                  <a:close/>
                </a:path>
              </a:pathLst>
            </a:custGeom>
            <a:solidFill>
              <a:srgbClr val="AC202D"/>
            </a:solidFill>
          </p:spPr>
          <p:txBody>
            <a:bodyPr/>
            <a:lstStyle/>
            <a:p>
              <a:endParaRPr lang="en-GB"/>
            </a:p>
          </p:txBody>
        </p:sp>
        <p:sp>
          <p:nvSpPr>
            <p:cNvPr id="32" name="TextBox 32"/>
            <p:cNvSpPr txBox="1"/>
            <p:nvPr/>
          </p:nvSpPr>
          <p:spPr>
            <a:xfrm>
              <a:off x="0" y="-9525"/>
              <a:ext cx="2330528" cy="426036"/>
            </a:xfrm>
            <a:prstGeom prst="rect">
              <a:avLst/>
            </a:prstGeom>
          </p:spPr>
          <p:txBody>
            <a:bodyPr lIns="50800" tIns="50800" rIns="50800" bIns="50800" rtlCol="0" anchor="ctr"/>
            <a:lstStyle/>
            <a:p>
              <a:pPr algn="ctr">
                <a:lnSpc>
                  <a:spcPts val="2639"/>
                </a:lnSpc>
              </a:pPr>
              <a:endParaRPr/>
            </a:p>
          </p:txBody>
        </p:sp>
      </p:grpSp>
      <p:sp>
        <p:nvSpPr>
          <p:cNvPr id="33" name="Freeform 33"/>
          <p:cNvSpPr/>
          <p:nvPr/>
        </p:nvSpPr>
        <p:spPr>
          <a:xfrm rot="5400000" flipH="1">
            <a:off x="3628111" y="4381058"/>
            <a:ext cx="1581441" cy="8837663"/>
          </a:xfrm>
          <a:custGeom>
            <a:avLst/>
            <a:gdLst/>
            <a:ahLst/>
            <a:cxnLst/>
            <a:rect l="l" t="t" r="r" b="b"/>
            <a:pathLst>
              <a:path w="1581441" h="8837663">
                <a:moveTo>
                  <a:pt x="1581441" y="0"/>
                </a:moveTo>
                <a:lnTo>
                  <a:pt x="0" y="0"/>
                </a:lnTo>
                <a:lnTo>
                  <a:pt x="0" y="8837662"/>
                </a:lnTo>
                <a:lnTo>
                  <a:pt x="1581441" y="8837662"/>
                </a:lnTo>
                <a:lnTo>
                  <a:pt x="1581441" y="0"/>
                </a:lnTo>
                <a:close/>
              </a:path>
            </a:pathLst>
          </a:custGeom>
          <a:blipFill>
            <a:blip r:embed="rId8"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34" name="TextBox 34"/>
          <p:cNvSpPr txBox="1"/>
          <p:nvPr/>
        </p:nvSpPr>
        <p:spPr>
          <a:xfrm>
            <a:off x="1028700" y="8450639"/>
            <a:ext cx="7610812" cy="708025"/>
          </a:xfrm>
          <a:prstGeom prst="rect">
            <a:avLst/>
          </a:prstGeom>
        </p:spPr>
        <p:txBody>
          <a:bodyPr lIns="0" tIns="0" rIns="0" bIns="0" rtlCol="0" anchor="t">
            <a:spAutoFit/>
          </a:bodyPr>
          <a:lstStyle/>
          <a:p>
            <a:pPr>
              <a:lnSpc>
                <a:spcPts val="2749"/>
              </a:lnSpc>
            </a:pPr>
            <a:r>
              <a:rPr lang="en-US" sz="2499" spc="124">
                <a:solidFill>
                  <a:srgbClr val="FFFFFF"/>
                </a:solidFill>
                <a:latin typeface="Gibson 3"/>
              </a:rPr>
              <a:t>REMEMBER ONLY ADULTS SHOULD BE LIGHTING FIREWORKS AND SETTING BONFIRES</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549921"/>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3648941"/>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4744633"/>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5547908"/>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1028700" y="6694083"/>
            <a:ext cx="308293" cy="308293"/>
            <a:chOff x="0" y="0"/>
            <a:chExt cx="578338" cy="578338"/>
          </a:xfrm>
        </p:grpSpPr>
        <p:sp>
          <p:nvSpPr>
            <p:cNvPr id="15" name="Freeform 15"/>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6" name="TextBox 16"/>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7" name="Group 17"/>
          <p:cNvGrpSpPr/>
          <p:nvPr/>
        </p:nvGrpSpPr>
        <p:grpSpPr>
          <a:xfrm>
            <a:off x="9467850" y="1028700"/>
            <a:ext cx="7374158" cy="9258300"/>
            <a:chOff x="0" y="0"/>
            <a:chExt cx="9832210" cy="12344400"/>
          </a:xfrm>
        </p:grpSpPr>
        <p:pic>
          <p:nvPicPr>
            <p:cNvPr id="18" name="Picture 18"/>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sp>
        <p:nvSpPr>
          <p:cNvPr id="19" name="AutoShape 19"/>
          <p:cNvSpPr/>
          <p:nvPr/>
        </p:nvSpPr>
        <p:spPr>
          <a:xfrm>
            <a:off x="17462489" y="0"/>
            <a:ext cx="825511" cy="10287000"/>
          </a:xfrm>
          <a:prstGeom prst="rect">
            <a:avLst/>
          </a:prstGeom>
          <a:solidFill>
            <a:srgbClr val="AC202D"/>
          </a:solidFill>
        </p:spPr>
        <p:txBody>
          <a:bodyPr/>
          <a:lstStyle/>
          <a:p>
            <a:endParaRPr lang="en-GB"/>
          </a:p>
        </p:txBody>
      </p:sp>
      <p:sp>
        <p:nvSpPr>
          <p:cNvPr id="20" name="Freeform 20"/>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21" name="Freeform 21"/>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22" name="Freeform 22"/>
          <p:cNvSpPr/>
          <p:nvPr/>
        </p:nvSpPr>
        <p:spPr>
          <a:xfrm rot="-5400000">
            <a:off x="1008732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6"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23" name="TextBox 23"/>
          <p:cNvSpPr txBox="1"/>
          <p:nvPr/>
        </p:nvSpPr>
        <p:spPr>
          <a:xfrm>
            <a:off x="1656562" y="2489914"/>
            <a:ext cx="6146057"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Don't put fireworks in pockets and never throw them ​</a:t>
            </a:r>
          </a:p>
        </p:txBody>
      </p:sp>
      <p:sp>
        <p:nvSpPr>
          <p:cNvPr id="24" name="TextBox 24"/>
          <p:cNvSpPr txBox="1"/>
          <p:nvPr/>
        </p:nvSpPr>
        <p:spPr>
          <a:xfrm>
            <a:off x="1656562" y="3588934"/>
            <a:ext cx="6370982"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Direct any rocket fireworks well away from spectators ​</a:t>
            </a:r>
          </a:p>
        </p:txBody>
      </p:sp>
      <p:sp>
        <p:nvSpPr>
          <p:cNvPr id="25" name="TextBox 25"/>
          <p:cNvSpPr txBox="1"/>
          <p:nvPr/>
        </p:nvSpPr>
        <p:spPr>
          <a:xfrm>
            <a:off x="1656562" y="4735108"/>
            <a:ext cx="6784660" cy="38100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Never use paraffin or petrol on a bonfire</a:t>
            </a:r>
          </a:p>
        </p:txBody>
      </p:sp>
      <p:sp>
        <p:nvSpPr>
          <p:cNvPr id="26" name="TextBox 26"/>
          <p:cNvSpPr txBox="1"/>
          <p:nvPr/>
        </p:nvSpPr>
        <p:spPr>
          <a:xfrm>
            <a:off x="1656562" y="5538383"/>
            <a:ext cx="7006752"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Make sure that the fire is out and surroundings are made safe before leaving</a:t>
            </a:r>
          </a:p>
        </p:txBody>
      </p:sp>
      <p:sp>
        <p:nvSpPr>
          <p:cNvPr id="27" name="TextBox 27"/>
          <p:cNvSpPr txBox="1"/>
          <p:nvPr/>
        </p:nvSpPr>
        <p:spPr>
          <a:xfrm>
            <a:off x="1656562" y="6684558"/>
            <a:ext cx="7006752" cy="112395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Plan your firework display to make it safe and enjoyable, and ensure it finishes before 12am midnight</a:t>
            </a:r>
          </a:p>
        </p:txBody>
      </p:sp>
      <p:sp>
        <p:nvSpPr>
          <p:cNvPr id="28" name="TextBox 28"/>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FIREWORKS SAFETY</a:t>
            </a:r>
          </a:p>
        </p:txBody>
      </p:sp>
      <p:sp>
        <p:nvSpPr>
          <p:cNvPr id="29" name="TextBox 29"/>
          <p:cNvSpPr txBox="1"/>
          <p:nvPr/>
        </p:nvSpPr>
        <p:spPr>
          <a:xfrm>
            <a:off x="1028700" y="1611471"/>
            <a:ext cx="76346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CODE CONTINUED​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219711" y="0"/>
            <a:ext cx="11068289" cy="10320727"/>
          </a:xfrm>
          <a:custGeom>
            <a:avLst/>
            <a:gdLst/>
            <a:ahLst/>
            <a:cxnLst/>
            <a:rect l="l" t="t" r="r" b="b"/>
            <a:pathLst>
              <a:path w="11068289" h="10320727">
                <a:moveTo>
                  <a:pt x="0" y="0"/>
                </a:moveTo>
                <a:lnTo>
                  <a:pt x="11068289" y="0"/>
                </a:lnTo>
                <a:lnTo>
                  <a:pt x="11068289" y="10320727"/>
                </a:lnTo>
                <a:lnTo>
                  <a:pt x="0" y="10320727"/>
                </a:lnTo>
                <a:lnTo>
                  <a:pt x="0" y="0"/>
                </a:lnTo>
                <a:close/>
              </a:path>
            </a:pathLst>
          </a:custGeom>
          <a:blipFill>
            <a:blip r:embed="rId3"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3" name="Freeform 3"/>
          <p:cNvSpPr/>
          <p:nvPr/>
        </p:nvSpPr>
        <p:spPr>
          <a:xfrm flipH="1">
            <a:off x="9541020" y="0"/>
            <a:ext cx="8848254" cy="10287000"/>
          </a:xfrm>
          <a:custGeom>
            <a:avLst/>
            <a:gdLst/>
            <a:ahLst/>
            <a:cxnLst/>
            <a:rect l="l" t="t" r="r" b="b"/>
            <a:pathLst>
              <a:path w="8848254" h="10287000">
                <a:moveTo>
                  <a:pt x="8848254" y="0"/>
                </a:moveTo>
                <a:lnTo>
                  <a:pt x="0" y="0"/>
                </a:lnTo>
                <a:lnTo>
                  <a:pt x="0" y="10287000"/>
                </a:lnTo>
                <a:lnTo>
                  <a:pt x="8848254" y="10287000"/>
                </a:lnTo>
                <a:lnTo>
                  <a:pt x="8848254" y="0"/>
                </a:lnTo>
                <a:close/>
              </a:path>
            </a:pathLst>
          </a:custGeom>
          <a:blipFill>
            <a:blip r:embed="rId4" cstate="screen">
              <a:extLst>
                <a:ext uri="{28A0092B-C50C-407E-A947-70E740481C1C}">
                  <a14:useLocalDpi xmlns:a14="http://schemas.microsoft.com/office/drawing/2010/main"/>
                </a:ext>
              </a:extLst>
            </a:blip>
            <a:stretch>
              <a:fillRect/>
            </a:stretch>
          </a:blipFill>
        </p:spPr>
        <p:txBody>
          <a:bodyPr/>
          <a:lstStyle/>
          <a:p>
            <a:endParaRPr lang="en-GB"/>
          </a:p>
        </p:txBody>
      </p:sp>
      <p:grpSp>
        <p:nvGrpSpPr>
          <p:cNvPr id="4" name="Group 4"/>
          <p:cNvGrpSpPr/>
          <p:nvPr/>
        </p:nvGrpSpPr>
        <p:grpSpPr>
          <a:xfrm>
            <a:off x="-6636681" y="0"/>
            <a:ext cx="22246412" cy="10287000"/>
            <a:chOff x="0" y="0"/>
            <a:chExt cx="759856" cy="351366"/>
          </a:xfrm>
        </p:grpSpPr>
        <p:sp>
          <p:nvSpPr>
            <p:cNvPr id="5" name="Freeform 5"/>
            <p:cNvSpPr/>
            <p:nvPr/>
          </p:nvSpPr>
          <p:spPr>
            <a:xfrm>
              <a:off x="0" y="0"/>
              <a:ext cx="759856" cy="351366"/>
            </a:xfrm>
            <a:custGeom>
              <a:avLst/>
              <a:gdLst/>
              <a:ahLst/>
              <a:cxnLst/>
              <a:rect l="l" t="t" r="r" b="b"/>
              <a:pathLst>
                <a:path w="759856" h="351366">
                  <a:moveTo>
                    <a:pt x="203200" y="0"/>
                  </a:moveTo>
                  <a:lnTo>
                    <a:pt x="759856" y="0"/>
                  </a:lnTo>
                  <a:lnTo>
                    <a:pt x="556656" y="351366"/>
                  </a:lnTo>
                  <a:lnTo>
                    <a:pt x="0" y="351366"/>
                  </a:lnTo>
                  <a:lnTo>
                    <a:pt x="203200" y="0"/>
                  </a:lnTo>
                  <a:close/>
                </a:path>
              </a:pathLst>
            </a:custGeom>
            <a:solidFill>
              <a:srgbClr val="AC212D"/>
            </a:solidFill>
          </p:spPr>
          <p:txBody>
            <a:bodyPr/>
            <a:lstStyle/>
            <a:p>
              <a:endParaRPr lang="en-GB"/>
            </a:p>
          </p:txBody>
        </p:sp>
        <p:sp>
          <p:nvSpPr>
            <p:cNvPr id="6" name="TextBox 6"/>
            <p:cNvSpPr txBox="1"/>
            <p:nvPr/>
          </p:nvSpPr>
          <p:spPr>
            <a:xfrm>
              <a:off x="101600" y="0"/>
              <a:ext cx="556656" cy="351366"/>
            </a:xfrm>
            <a:prstGeom prst="rect">
              <a:avLst/>
            </a:prstGeom>
          </p:spPr>
          <p:txBody>
            <a:bodyPr lIns="4692" tIns="4692" rIns="4692" bIns="4692" rtlCol="0" anchor="ctr"/>
            <a:lstStyle/>
            <a:p>
              <a:pPr algn="ctr">
                <a:lnSpc>
                  <a:spcPts val="174"/>
                </a:lnSpc>
              </a:pPr>
              <a:endParaRPr/>
            </a:p>
          </p:txBody>
        </p:sp>
      </p:grpSp>
      <p:sp>
        <p:nvSpPr>
          <p:cNvPr id="7" name="Freeform 7"/>
          <p:cNvSpPr/>
          <p:nvPr/>
        </p:nvSpPr>
        <p:spPr>
          <a:xfrm rot="5400000" flipH="1">
            <a:off x="3983637" y="-4017363"/>
            <a:ext cx="10320727" cy="18288000"/>
          </a:xfrm>
          <a:custGeom>
            <a:avLst/>
            <a:gdLst/>
            <a:ahLst/>
            <a:cxnLst/>
            <a:rect l="l" t="t" r="r" b="b"/>
            <a:pathLst>
              <a:path w="10320727" h="18288000">
                <a:moveTo>
                  <a:pt x="10320726" y="0"/>
                </a:moveTo>
                <a:lnTo>
                  <a:pt x="0" y="0"/>
                </a:lnTo>
                <a:lnTo>
                  <a:pt x="0" y="18288000"/>
                </a:lnTo>
                <a:lnTo>
                  <a:pt x="10320726" y="18288000"/>
                </a:lnTo>
                <a:lnTo>
                  <a:pt x="10320726" y="0"/>
                </a:lnTo>
                <a:close/>
              </a:path>
            </a:pathLst>
          </a:custGeom>
          <a:blipFill>
            <a:blip r:embed="rId5" cstate="screen">
              <a:alphaModFix amt="80000"/>
              <a:extLst>
                <a:ext uri="{28A0092B-C50C-407E-A947-70E740481C1C}">
                  <a14:useLocalDpi xmlns:a14="http://schemas.microsoft.com/office/drawing/2010/main"/>
                </a:ext>
              </a:extLst>
            </a:blip>
            <a:stretch>
              <a:fillRect/>
            </a:stretch>
          </a:blipFill>
        </p:spPr>
        <p:txBody>
          <a:bodyPr/>
          <a:lstStyle/>
          <a:p>
            <a:endParaRPr lang="en-GB"/>
          </a:p>
        </p:txBody>
      </p:sp>
      <p:sp>
        <p:nvSpPr>
          <p:cNvPr id="8" name="Freeform 8"/>
          <p:cNvSpPr/>
          <p:nvPr/>
        </p:nvSpPr>
        <p:spPr>
          <a:xfrm flipH="1">
            <a:off x="10203005" y="2969273"/>
            <a:ext cx="7282606" cy="7317727"/>
          </a:xfrm>
          <a:custGeom>
            <a:avLst/>
            <a:gdLst/>
            <a:ahLst/>
            <a:cxnLst/>
            <a:rect l="l" t="t" r="r" b="b"/>
            <a:pathLst>
              <a:path w="7282606" h="7317727">
                <a:moveTo>
                  <a:pt x="7282606" y="0"/>
                </a:moveTo>
                <a:lnTo>
                  <a:pt x="0" y="0"/>
                </a:lnTo>
                <a:lnTo>
                  <a:pt x="0" y="7317727"/>
                </a:lnTo>
                <a:lnTo>
                  <a:pt x="7282606" y="7317727"/>
                </a:lnTo>
                <a:lnTo>
                  <a:pt x="7282606" y="0"/>
                </a:lnTo>
                <a:close/>
              </a:path>
            </a:pathLst>
          </a:custGeom>
          <a:blipFill>
            <a:blip r:embed="rId6"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9" name="TextBox 9"/>
          <p:cNvSpPr txBox="1"/>
          <p:nvPr/>
        </p:nvSpPr>
        <p:spPr>
          <a:xfrm>
            <a:off x="1028700" y="3542192"/>
            <a:ext cx="6191011" cy="1000125"/>
          </a:xfrm>
          <a:prstGeom prst="rect">
            <a:avLst/>
          </a:prstGeom>
        </p:spPr>
        <p:txBody>
          <a:bodyPr lIns="0" tIns="0" rIns="0" bIns="0" rtlCol="0" anchor="t">
            <a:spAutoFit/>
          </a:bodyPr>
          <a:lstStyle/>
          <a:p>
            <a:pPr>
              <a:lnSpc>
                <a:spcPts val="7800"/>
              </a:lnSpc>
            </a:pPr>
            <a:r>
              <a:rPr lang="en-US" sz="6500" spc="325">
                <a:solidFill>
                  <a:srgbClr val="FFFFFF"/>
                </a:solidFill>
                <a:latin typeface="Gibson 3"/>
              </a:rPr>
              <a:t>ONLY ADULTS</a:t>
            </a:r>
          </a:p>
        </p:txBody>
      </p:sp>
      <p:sp>
        <p:nvSpPr>
          <p:cNvPr id="10" name="TextBox 10"/>
          <p:cNvSpPr txBox="1"/>
          <p:nvPr/>
        </p:nvSpPr>
        <p:spPr>
          <a:xfrm>
            <a:off x="1029193" y="2851989"/>
            <a:ext cx="7859832" cy="8699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REMEMBER </a:t>
            </a:r>
          </a:p>
        </p:txBody>
      </p:sp>
      <p:sp>
        <p:nvSpPr>
          <p:cNvPr id="11" name="TextBox 11"/>
          <p:cNvSpPr txBox="1"/>
          <p:nvPr/>
        </p:nvSpPr>
        <p:spPr>
          <a:xfrm>
            <a:off x="1029193" y="4454300"/>
            <a:ext cx="9398413" cy="2508250"/>
          </a:xfrm>
          <a:prstGeom prst="rect">
            <a:avLst/>
          </a:prstGeom>
        </p:spPr>
        <p:txBody>
          <a:bodyPr lIns="0" tIns="0" rIns="0" bIns="0" rtlCol="0" anchor="t">
            <a:spAutoFit/>
          </a:bodyPr>
          <a:lstStyle/>
          <a:p>
            <a:pPr>
              <a:lnSpc>
                <a:spcPts val="6500"/>
              </a:lnSpc>
            </a:pPr>
            <a:r>
              <a:rPr lang="en-US" sz="6500" spc="325">
                <a:solidFill>
                  <a:srgbClr val="FFFFFF"/>
                </a:solidFill>
                <a:latin typeface="Gibson 2"/>
              </a:rPr>
              <a:t>SHOULD BE LIGHTING FIREWORKS AND SETTING BONFIRES.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28700" y="2558273"/>
            <a:ext cx="308293" cy="308293"/>
            <a:chOff x="0" y="0"/>
            <a:chExt cx="578338" cy="578338"/>
          </a:xfrm>
        </p:grpSpPr>
        <p:sp>
          <p:nvSpPr>
            <p:cNvPr id="3" name="Freeform 3"/>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4" name="TextBox 4"/>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5" name="Group 5"/>
          <p:cNvGrpSpPr/>
          <p:nvPr/>
        </p:nvGrpSpPr>
        <p:grpSpPr>
          <a:xfrm>
            <a:off x="1028700" y="3746193"/>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4930468"/>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6064260"/>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9467850" y="1028700"/>
            <a:ext cx="7374158" cy="9258300"/>
            <a:chOff x="0" y="0"/>
            <a:chExt cx="9832210" cy="12344400"/>
          </a:xfrm>
        </p:grpSpPr>
        <p:pic>
          <p:nvPicPr>
            <p:cNvPr id="15" name="Picture 15"/>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a:xfrm>
              <a:off x="0" y="0"/>
              <a:ext cx="9832210" cy="12344400"/>
            </a:xfrm>
            <a:prstGeom prst="rect">
              <a:avLst/>
            </a:prstGeom>
          </p:spPr>
        </p:pic>
      </p:grpSp>
      <p:sp>
        <p:nvSpPr>
          <p:cNvPr id="16" name="AutoShape 16"/>
          <p:cNvSpPr/>
          <p:nvPr/>
        </p:nvSpPr>
        <p:spPr>
          <a:xfrm>
            <a:off x="17462489" y="0"/>
            <a:ext cx="825511" cy="10287000"/>
          </a:xfrm>
          <a:prstGeom prst="rect">
            <a:avLst/>
          </a:prstGeom>
          <a:solidFill>
            <a:srgbClr val="AC202D"/>
          </a:solidFill>
        </p:spPr>
        <p:txBody>
          <a:bodyPr/>
          <a:lstStyle/>
          <a:p>
            <a:endParaRPr lang="en-GB"/>
          </a:p>
        </p:txBody>
      </p:sp>
      <p:sp>
        <p:nvSpPr>
          <p:cNvPr id="17" name="Freeform 17"/>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4"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18" name="Freeform 18"/>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5"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19" name="Freeform 19"/>
          <p:cNvSpPr/>
          <p:nvPr/>
        </p:nvSpPr>
        <p:spPr>
          <a:xfrm rot="-5400000">
            <a:off x="1008732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6"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sp>
        <p:nvSpPr>
          <p:cNvPr id="20" name="TextBox 20"/>
          <p:cNvSpPr txBox="1"/>
          <p:nvPr/>
        </p:nvSpPr>
        <p:spPr>
          <a:xfrm>
            <a:off x="1656562" y="2498266"/>
            <a:ext cx="596337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What age should you be before you can hold or use a sparkler?</a:t>
            </a:r>
          </a:p>
        </p:txBody>
      </p:sp>
      <p:sp>
        <p:nvSpPr>
          <p:cNvPr id="21" name="TextBox 21"/>
          <p:cNvSpPr txBox="1"/>
          <p:nvPr/>
        </p:nvSpPr>
        <p:spPr>
          <a:xfrm>
            <a:off x="1656562" y="3686185"/>
            <a:ext cx="5789849"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What should you wear when holding a sparkler?</a:t>
            </a:r>
          </a:p>
        </p:txBody>
      </p:sp>
      <p:sp>
        <p:nvSpPr>
          <p:cNvPr id="22" name="TextBox 22"/>
          <p:cNvSpPr txBox="1"/>
          <p:nvPr/>
        </p:nvSpPr>
        <p:spPr>
          <a:xfrm>
            <a:off x="1656562" y="4870460"/>
            <a:ext cx="596337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How many sparklers should you use at one time?</a:t>
            </a:r>
          </a:p>
        </p:txBody>
      </p:sp>
      <p:sp>
        <p:nvSpPr>
          <p:cNvPr id="23" name="TextBox 23"/>
          <p:cNvSpPr txBox="1"/>
          <p:nvPr/>
        </p:nvSpPr>
        <p:spPr>
          <a:xfrm>
            <a:off x="1656562" y="6054735"/>
            <a:ext cx="5963370"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Where should you put a sparkler once it’s finished?</a:t>
            </a:r>
          </a:p>
        </p:txBody>
      </p:sp>
      <p:sp>
        <p:nvSpPr>
          <p:cNvPr id="24" name="TextBox 24"/>
          <p:cNvSpPr txBox="1"/>
          <p:nvPr/>
        </p:nvSpPr>
        <p:spPr>
          <a:xfrm>
            <a:off x="1028700" y="980328"/>
            <a:ext cx="8115300" cy="67945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SPARKLER</a:t>
            </a:r>
          </a:p>
        </p:txBody>
      </p:sp>
      <p:sp>
        <p:nvSpPr>
          <p:cNvPr id="25" name="TextBox 25"/>
          <p:cNvSpPr txBox="1"/>
          <p:nvPr/>
        </p:nvSpPr>
        <p:spPr>
          <a:xfrm>
            <a:off x="1028700" y="1611471"/>
            <a:ext cx="5564514" cy="63817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QUIZ</a:t>
            </a:r>
          </a:p>
        </p:txBody>
      </p:sp>
      <p:grpSp>
        <p:nvGrpSpPr>
          <p:cNvPr id="26" name="Group 26"/>
          <p:cNvGrpSpPr/>
          <p:nvPr/>
        </p:nvGrpSpPr>
        <p:grpSpPr>
          <a:xfrm>
            <a:off x="-1944366" y="8437830"/>
            <a:ext cx="9831629" cy="820470"/>
            <a:chOff x="0" y="0"/>
            <a:chExt cx="3962232" cy="330656"/>
          </a:xfrm>
        </p:grpSpPr>
        <p:sp>
          <p:nvSpPr>
            <p:cNvPr id="27" name="Freeform 27"/>
            <p:cNvSpPr/>
            <p:nvPr/>
          </p:nvSpPr>
          <p:spPr>
            <a:xfrm>
              <a:off x="0" y="0"/>
              <a:ext cx="3962232" cy="330656"/>
            </a:xfrm>
            <a:custGeom>
              <a:avLst/>
              <a:gdLst/>
              <a:ahLst/>
              <a:cxnLst/>
              <a:rect l="l" t="t" r="r" b="b"/>
              <a:pathLst>
                <a:path w="3962232" h="330656">
                  <a:moveTo>
                    <a:pt x="203200" y="0"/>
                  </a:moveTo>
                  <a:lnTo>
                    <a:pt x="3962232" y="0"/>
                  </a:lnTo>
                  <a:lnTo>
                    <a:pt x="3759032" y="330656"/>
                  </a:lnTo>
                  <a:lnTo>
                    <a:pt x="0" y="330656"/>
                  </a:lnTo>
                  <a:lnTo>
                    <a:pt x="203200" y="0"/>
                  </a:lnTo>
                  <a:close/>
                </a:path>
              </a:pathLst>
            </a:custGeom>
            <a:solidFill>
              <a:srgbClr val="AC212D"/>
            </a:solidFill>
          </p:spPr>
          <p:txBody>
            <a:bodyPr/>
            <a:lstStyle/>
            <a:p>
              <a:endParaRPr lang="en-GB"/>
            </a:p>
          </p:txBody>
        </p:sp>
        <p:sp>
          <p:nvSpPr>
            <p:cNvPr id="28" name="TextBox 28"/>
            <p:cNvSpPr txBox="1"/>
            <p:nvPr/>
          </p:nvSpPr>
          <p:spPr>
            <a:xfrm>
              <a:off x="101600" y="-9525"/>
              <a:ext cx="3759032" cy="340181"/>
            </a:xfrm>
            <a:prstGeom prst="rect">
              <a:avLst/>
            </a:prstGeom>
          </p:spPr>
          <p:txBody>
            <a:bodyPr lIns="8974" tIns="8974" rIns="8974" bIns="8974" rtlCol="0" anchor="ctr"/>
            <a:lstStyle/>
            <a:p>
              <a:pPr algn="ctr">
                <a:lnSpc>
                  <a:spcPts val="334"/>
                </a:lnSpc>
              </a:pPr>
              <a:endParaRPr/>
            </a:p>
          </p:txBody>
        </p:sp>
      </p:grpSp>
      <p:sp>
        <p:nvSpPr>
          <p:cNvPr id="29" name="TextBox 29"/>
          <p:cNvSpPr txBox="1"/>
          <p:nvPr/>
        </p:nvSpPr>
        <p:spPr>
          <a:xfrm>
            <a:off x="1028700" y="8669630"/>
            <a:ext cx="6591232" cy="365125"/>
          </a:xfrm>
          <a:prstGeom prst="rect">
            <a:avLst/>
          </a:prstGeom>
        </p:spPr>
        <p:txBody>
          <a:bodyPr lIns="0" tIns="0" rIns="0" bIns="0" rtlCol="0" anchor="t">
            <a:spAutoFit/>
          </a:bodyPr>
          <a:lstStyle/>
          <a:p>
            <a:pPr>
              <a:lnSpc>
                <a:spcPts val="2749"/>
              </a:lnSpc>
            </a:pPr>
            <a:r>
              <a:rPr lang="en-US" sz="2499" spc="124">
                <a:solidFill>
                  <a:srgbClr val="FFFFFF"/>
                </a:solidFill>
                <a:latin typeface="Gibson 3"/>
              </a:rPr>
              <a:t>KEEP YOURSELF AND OTHERS SAFE.</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17462489" y="0"/>
            <a:ext cx="825511" cy="10287000"/>
          </a:xfrm>
          <a:prstGeom prst="rect">
            <a:avLst/>
          </a:prstGeom>
          <a:solidFill>
            <a:srgbClr val="AC202D"/>
          </a:solidFill>
        </p:spPr>
        <p:txBody>
          <a:bodyPr/>
          <a:lstStyle/>
          <a:p>
            <a:endParaRPr lang="en-GB"/>
          </a:p>
        </p:txBody>
      </p:sp>
      <p:sp>
        <p:nvSpPr>
          <p:cNvPr id="3" name="Freeform 3"/>
          <p:cNvSpPr/>
          <p:nvPr/>
        </p:nvSpPr>
        <p:spPr>
          <a:xfrm>
            <a:off x="17462489" y="0"/>
            <a:ext cx="825511" cy="10287000"/>
          </a:xfrm>
          <a:custGeom>
            <a:avLst/>
            <a:gdLst/>
            <a:ahLst/>
            <a:cxnLst/>
            <a:rect l="l" t="t" r="r" b="b"/>
            <a:pathLst>
              <a:path w="825511" h="10287000">
                <a:moveTo>
                  <a:pt x="0" y="0"/>
                </a:moveTo>
                <a:lnTo>
                  <a:pt x="825511" y="0"/>
                </a:lnTo>
                <a:lnTo>
                  <a:pt x="825511" y="10287000"/>
                </a:lnTo>
                <a:lnTo>
                  <a:pt x="0" y="10287000"/>
                </a:lnTo>
                <a:lnTo>
                  <a:pt x="0" y="0"/>
                </a:lnTo>
                <a:close/>
              </a:path>
            </a:pathLst>
          </a:custGeom>
          <a:blipFill>
            <a:blip r:embed="rId3" cstate="screen">
              <a:alphaModFix amt="7999"/>
              <a:extLst>
                <a:ext uri="{28A0092B-C50C-407E-A947-70E740481C1C}">
                  <a14:useLocalDpi xmlns:a14="http://schemas.microsoft.com/office/drawing/2010/main"/>
                </a:ext>
              </a:extLst>
            </a:blip>
            <a:stretch>
              <a:fillRect/>
            </a:stretch>
          </a:blipFill>
        </p:spPr>
        <p:txBody>
          <a:bodyPr/>
          <a:lstStyle/>
          <a:p>
            <a:endParaRPr lang="en-GB"/>
          </a:p>
        </p:txBody>
      </p:sp>
      <p:sp>
        <p:nvSpPr>
          <p:cNvPr id="4" name="Freeform 4"/>
          <p:cNvSpPr/>
          <p:nvPr/>
        </p:nvSpPr>
        <p:spPr>
          <a:xfrm rot="-5400000">
            <a:off x="12731745" y="4730745"/>
            <a:ext cx="10287000" cy="825511"/>
          </a:xfrm>
          <a:custGeom>
            <a:avLst/>
            <a:gdLst/>
            <a:ahLst/>
            <a:cxnLst/>
            <a:rect l="l" t="t" r="r" b="b"/>
            <a:pathLst>
              <a:path w="10287000" h="825511">
                <a:moveTo>
                  <a:pt x="0" y="0"/>
                </a:moveTo>
                <a:lnTo>
                  <a:pt x="10287000" y="0"/>
                </a:lnTo>
                <a:lnTo>
                  <a:pt x="10287000" y="825510"/>
                </a:lnTo>
                <a:lnTo>
                  <a:pt x="0" y="825510"/>
                </a:lnTo>
                <a:lnTo>
                  <a:pt x="0" y="0"/>
                </a:lnTo>
                <a:close/>
              </a:path>
            </a:pathLst>
          </a:custGeom>
          <a:blipFill>
            <a:blip r:embed="rId4"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5" name="Group 5"/>
          <p:cNvGrpSpPr/>
          <p:nvPr/>
        </p:nvGrpSpPr>
        <p:grpSpPr>
          <a:xfrm>
            <a:off x="1028700" y="4369111"/>
            <a:ext cx="308293" cy="308293"/>
            <a:chOff x="0" y="0"/>
            <a:chExt cx="578338" cy="578338"/>
          </a:xfrm>
        </p:grpSpPr>
        <p:sp>
          <p:nvSpPr>
            <p:cNvPr id="6" name="Freeform 6"/>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7" name="TextBox 7"/>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8" name="Group 8"/>
          <p:cNvGrpSpPr/>
          <p:nvPr/>
        </p:nvGrpSpPr>
        <p:grpSpPr>
          <a:xfrm>
            <a:off x="1028700" y="5176297"/>
            <a:ext cx="308293" cy="308293"/>
            <a:chOff x="0" y="0"/>
            <a:chExt cx="578338" cy="578338"/>
          </a:xfrm>
        </p:grpSpPr>
        <p:sp>
          <p:nvSpPr>
            <p:cNvPr id="9" name="Freeform 9"/>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0" name="TextBox 10"/>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1" name="Group 11"/>
          <p:cNvGrpSpPr/>
          <p:nvPr/>
        </p:nvGrpSpPr>
        <p:grpSpPr>
          <a:xfrm>
            <a:off x="1028700" y="6204997"/>
            <a:ext cx="308293" cy="308293"/>
            <a:chOff x="0" y="0"/>
            <a:chExt cx="578338" cy="578338"/>
          </a:xfrm>
        </p:grpSpPr>
        <p:sp>
          <p:nvSpPr>
            <p:cNvPr id="12" name="Freeform 12"/>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3" name="TextBox 13"/>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4" name="Group 14"/>
          <p:cNvGrpSpPr/>
          <p:nvPr/>
        </p:nvGrpSpPr>
        <p:grpSpPr>
          <a:xfrm>
            <a:off x="1028700" y="6862222"/>
            <a:ext cx="308293" cy="308293"/>
            <a:chOff x="0" y="0"/>
            <a:chExt cx="578338" cy="578338"/>
          </a:xfrm>
        </p:grpSpPr>
        <p:sp>
          <p:nvSpPr>
            <p:cNvPr id="15" name="Freeform 15"/>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6" name="TextBox 16"/>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17" name="Group 17"/>
          <p:cNvGrpSpPr/>
          <p:nvPr/>
        </p:nvGrpSpPr>
        <p:grpSpPr>
          <a:xfrm>
            <a:off x="1028700" y="7519447"/>
            <a:ext cx="308293" cy="308293"/>
            <a:chOff x="0" y="0"/>
            <a:chExt cx="578338" cy="578338"/>
          </a:xfrm>
        </p:grpSpPr>
        <p:sp>
          <p:nvSpPr>
            <p:cNvPr id="18" name="Freeform 18"/>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19" name="TextBox 19"/>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grpSp>
        <p:nvGrpSpPr>
          <p:cNvPr id="20" name="Group 20"/>
          <p:cNvGrpSpPr/>
          <p:nvPr/>
        </p:nvGrpSpPr>
        <p:grpSpPr>
          <a:xfrm>
            <a:off x="1028700" y="8548147"/>
            <a:ext cx="308293" cy="308293"/>
            <a:chOff x="0" y="0"/>
            <a:chExt cx="578338" cy="578338"/>
          </a:xfrm>
        </p:grpSpPr>
        <p:sp>
          <p:nvSpPr>
            <p:cNvPr id="21" name="Freeform 21"/>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22" name="TextBox 22"/>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23" name="Freeform 23"/>
          <p:cNvSpPr/>
          <p:nvPr/>
        </p:nvSpPr>
        <p:spPr>
          <a:xfrm>
            <a:off x="9467850" y="1028700"/>
            <a:ext cx="7374158" cy="9258300"/>
          </a:xfrm>
          <a:custGeom>
            <a:avLst/>
            <a:gdLst/>
            <a:ahLst/>
            <a:cxnLst/>
            <a:rect l="l" t="t" r="r" b="b"/>
            <a:pathLst>
              <a:path w="7374158" h="9258300">
                <a:moveTo>
                  <a:pt x="0" y="0"/>
                </a:moveTo>
                <a:lnTo>
                  <a:pt x="7374158" y="0"/>
                </a:lnTo>
                <a:lnTo>
                  <a:pt x="7374158" y="9258300"/>
                </a:lnTo>
                <a:lnTo>
                  <a:pt x="0" y="9258300"/>
                </a:lnTo>
                <a:lnTo>
                  <a:pt x="0" y="0"/>
                </a:lnTo>
                <a:close/>
              </a:path>
            </a:pathLst>
          </a:custGeom>
          <a:blipFill>
            <a:blip r:embed="rId5" cstate="screen">
              <a:extLst>
                <a:ext uri="{28A0092B-C50C-407E-A947-70E740481C1C}">
                  <a14:useLocalDpi xmlns:a14="http://schemas.microsoft.com/office/drawing/2010/main"/>
                </a:ext>
              </a:extLst>
            </a:blip>
            <a:stretch>
              <a:fillRect/>
            </a:stretch>
          </a:blipFill>
        </p:spPr>
        <p:txBody>
          <a:bodyPr/>
          <a:lstStyle/>
          <a:p>
            <a:endParaRPr lang="en-GB"/>
          </a:p>
        </p:txBody>
      </p:sp>
      <p:sp>
        <p:nvSpPr>
          <p:cNvPr id="24" name="TextBox 24"/>
          <p:cNvSpPr txBox="1"/>
          <p:nvPr/>
        </p:nvSpPr>
        <p:spPr>
          <a:xfrm>
            <a:off x="1028700" y="980328"/>
            <a:ext cx="6364367" cy="1308100"/>
          </a:xfrm>
          <a:prstGeom prst="rect">
            <a:avLst/>
          </a:prstGeom>
        </p:spPr>
        <p:txBody>
          <a:bodyPr lIns="0" tIns="0" rIns="0" bIns="0" rtlCol="0" anchor="t">
            <a:spAutoFit/>
          </a:bodyPr>
          <a:lstStyle/>
          <a:p>
            <a:pPr>
              <a:lnSpc>
                <a:spcPts val="5000"/>
              </a:lnSpc>
            </a:pPr>
            <a:r>
              <a:rPr lang="en-US" sz="5000" spc="125">
                <a:solidFill>
                  <a:srgbClr val="3B3B3B"/>
                </a:solidFill>
                <a:latin typeface="Gibson 3"/>
              </a:rPr>
              <a:t>WHAT DO YOU DO IN AN EMERGENCY</a:t>
            </a:r>
          </a:p>
        </p:txBody>
      </p:sp>
      <p:sp>
        <p:nvSpPr>
          <p:cNvPr id="25" name="TextBox 25"/>
          <p:cNvSpPr txBox="1"/>
          <p:nvPr/>
        </p:nvSpPr>
        <p:spPr>
          <a:xfrm>
            <a:off x="1028700" y="2249724"/>
            <a:ext cx="6971339" cy="1266825"/>
          </a:xfrm>
          <a:prstGeom prst="rect">
            <a:avLst/>
          </a:prstGeom>
        </p:spPr>
        <p:txBody>
          <a:bodyPr lIns="0" tIns="0" rIns="0" bIns="0" rtlCol="0" anchor="t">
            <a:spAutoFit/>
          </a:bodyPr>
          <a:lstStyle/>
          <a:p>
            <a:pPr>
              <a:lnSpc>
                <a:spcPts val="4950"/>
              </a:lnSpc>
            </a:pPr>
            <a:r>
              <a:rPr lang="en-US" sz="4500" spc="225">
                <a:solidFill>
                  <a:srgbClr val="3B3B3B"/>
                </a:solidFill>
                <a:latin typeface="Gibson 2"/>
              </a:rPr>
              <a:t>IF SOMEONE HAS BEEN BURNED BY A FIREWORK?</a:t>
            </a:r>
          </a:p>
        </p:txBody>
      </p:sp>
      <p:sp>
        <p:nvSpPr>
          <p:cNvPr id="26" name="TextBox 26"/>
          <p:cNvSpPr txBox="1"/>
          <p:nvPr/>
        </p:nvSpPr>
        <p:spPr>
          <a:xfrm>
            <a:off x="1656562" y="4296404"/>
            <a:ext cx="7844182"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Cool the burn or scald with cool or lukewarm running water for 20 minutes​</a:t>
            </a:r>
          </a:p>
        </p:txBody>
      </p:sp>
      <p:sp>
        <p:nvSpPr>
          <p:cNvPr id="27" name="TextBox 27"/>
          <p:cNvSpPr txBox="1"/>
          <p:nvPr/>
        </p:nvSpPr>
        <p:spPr>
          <a:xfrm>
            <a:off x="1656562" y="5276850"/>
            <a:ext cx="6763676"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Cut around the material sticking to the skin – don’t pull it off​</a:t>
            </a:r>
          </a:p>
        </p:txBody>
      </p:sp>
      <p:sp>
        <p:nvSpPr>
          <p:cNvPr id="28" name="TextBox 28"/>
          <p:cNvSpPr txBox="1"/>
          <p:nvPr/>
        </p:nvSpPr>
        <p:spPr>
          <a:xfrm>
            <a:off x="1656562" y="6144990"/>
            <a:ext cx="6230702" cy="38100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Lay cling film over the burn​</a:t>
            </a:r>
          </a:p>
        </p:txBody>
      </p:sp>
      <p:sp>
        <p:nvSpPr>
          <p:cNvPr id="29" name="TextBox 29"/>
          <p:cNvSpPr txBox="1"/>
          <p:nvPr/>
        </p:nvSpPr>
        <p:spPr>
          <a:xfrm>
            <a:off x="1656562" y="6802215"/>
            <a:ext cx="7107002" cy="38100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Don’t touch the burn or burst any blisters​</a:t>
            </a:r>
          </a:p>
        </p:txBody>
      </p:sp>
      <p:sp>
        <p:nvSpPr>
          <p:cNvPr id="30" name="TextBox 30"/>
          <p:cNvSpPr txBox="1"/>
          <p:nvPr/>
        </p:nvSpPr>
        <p:spPr>
          <a:xfrm>
            <a:off x="1656562" y="7459440"/>
            <a:ext cx="5583582"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If clothing catches fire then STOP, DROP and ROLL​</a:t>
            </a:r>
          </a:p>
        </p:txBody>
      </p:sp>
      <p:sp>
        <p:nvSpPr>
          <p:cNvPr id="31" name="TextBox 31"/>
          <p:cNvSpPr txBox="1"/>
          <p:nvPr/>
        </p:nvSpPr>
        <p:spPr>
          <a:xfrm>
            <a:off x="1656562" y="8488140"/>
            <a:ext cx="5939182" cy="752475"/>
          </a:xfrm>
          <a:prstGeom prst="rect">
            <a:avLst/>
          </a:prstGeom>
        </p:spPr>
        <p:txBody>
          <a:bodyPr lIns="0" tIns="0" rIns="0" bIns="0" rtlCol="0" anchor="t">
            <a:spAutoFit/>
          </a:bodyPr>
          <a:lstStyle/>
          <a:p>
            <a:pPr>
              <a:lnSpc>
                <a:spcPts val="2999"/>
              </a:lnSpc>
            </a:pPr>
            <a:r>
              <a:rPr lang="en-US" sz="2499" spc="62">
                <a:solidFill>
                  <a:srgbClr val="3B3B3B"/>
                </a:solidFill>
                <a:latin typeface="Gibson 3"/>
              </a:rPr>
              <a:t>Seek medical advice from your doctor, minor injuries clinic or hospital​</a:t>
            </a:r>
          </a:p>
        </p:txBody>
      </p:sp>
      <p:sp>
        <p:nvSpPr>
          <p:cNvPr id="32" name="Freeform 32"/>
          <p:cNvSpPr/>
          <p:nvPr/>
        </p:nvSpPr>
        <p:spPr>
          <a:xfrm rot="-5400000">
            <a:off x="10087320" y="3532312"/>
            <a:ext cx="6135217" cy="7374158"/>
          </a:xfrm>
          <a:custGeom>
            <a:avLst/>
            <a:gdLst/>
            <a:ahLst/>
            <a:cxnLst/>
            <a:rect l="l" t="t" r="r" b="b"/>
            <a:pathLst>
              <a:path w="6135217" h="7374158">
                <a:moveTo>
                  <a:pt x="0" y="0"/>
                </a:moveTo>
                <a:lnTo>
                  <a:pt x="6135218" y="0"/>
                </a:lnTo>
                <a:lnTo>
                  <a:pt x="6135218" y="7374158"/>
                </a:lnTo>
                <a:lnTo>
                  <a:pt x="0" y="7374158"/>
                </a:lnTo>
                <a:lnTo>
                  <a:pt x="0" y="0"/>
                </a:lnTo>
                <a:close/>
              </a:path>
            </a:pathLst>
          </a:custGeom>
          <a:blipFill>
            <a:blip r:embed="rId6" cstate="screen">
              <a:alphaModFix amt="25000"/>
              <a:extLst>
                <a:ext uri="{28A0092B-C50C-407E-A947-70E740481C1C}">
                  <a14:useLocalDpi xmlns:a14="http://schemas.microsoft.com/office/drawing/2010/main"/>
                </a:ext>
              </a:extLst>
            </a:blip>
            <a:stretch>
              <a:fillRect/>
            </a:stretch>
          </a:blipFill>
        </p:spPr>
        <p:txBody>
          <a:bodyPr/>
          <a:lstStyle/>
          <a:p>
            <a:endParaRPr lang="en-GB"/>
          </a:p>
        </p:txBody>
      </p:sp>
      <p:grpSp>
        <p:nvGrpSpPr>
          <p:cNvPr id="33" name="Group 33"/>
          <p:cNvGrpSpPr/>
          <p:nvPr/>
        </p:nvGrpSpPr>
        <p:grpSpPr>
          <a:xfrm>
            <a:off x="1028700" y="3843490"/>
            <a:ext cx="308293" cy="308293"/>
            <a:chOff x="0" y="0"/>
            <a:chExt cx="578338" cy="578338"/>
          </a:xfrm>
        </p:grpSpPr>
        <p:sp>
          <p:nvSpPr>
            <p:cNvPr id="34" name="Freeform 34"/>
            <p:cNvSpPr/>
            <p:nvPr/>
          </p:nvSpPr>
          <p:spPr>
            <a:xfrm>
              <a:off x="0" y="0"/>
              <a:ext cx="578338" cy="578338"/>
            </a:xfrm>
            <a:custGeom>
              <a:avLst/>
              <a:gdLst/>
              <a:ahLst/>
              <a:cxnLst/>
              <a:rect l="l" t="t" r="r" b="b"/>
              <a:pathLst>
                <a:path w="578338" h="578338">
                  <a:moveTo>
                    <a:pt x="0" y="0"/>
                  </a:moveTo>
                  <a:lnTo>
                    <a:pt x="578338" y="0"/>
                  </a:lnTo>
                  <a:lnTo>
                    <a:pt x="578338" y="578338"/>
                  </a:lnTo>
                  <a:lnTo>
                    <a:pt x="0" y="578338"/>
                  </a:lnTo>
                  <a:close/>
                </a:path>
              </a:pathLst>
            </a:custGeom>
            <a:solidFill>
              <a:srgbClr val="AC202D"/>
            </a:solidFill>
          </p:spPr>
          <p:txBody>
            <a:bodyPr/>
            <a:lstStyle/>
            <a:p>
              <a:endParaRPr lang="en-GB"/>
            </a:p>
          </p:txBody>
        </p:sp>
        <p:sp>
          <p:nvSpPr>
            <p:cNvPr id="35" name="TextBox 35"/>
            <p:cNvSpPr txBox="1"/>
            <p:nvPr/>
          </p:nvSpPr>
          <p:spPr>
            <a:xfrm>
              <a:off x="0" y="-9525"/>
              <a:ext cx="578338" cy="587863"/>
            </a:xfrm>
            <a:prstGeom prst="rect">
              <a:avLst/>
            </a:prstGeom>
          </p:spPr>
          <p:txBody>
            <a:bodyPr lIns="50800" tIns="50800" rIns="50800" bIns="50800" rtlCol="0" anchor="ctr"/>
            <a:lstStyle/>
            <a:p>
              <a:pPr algn="ctr">
                <a:lnSpc>
                  <a:spcPts val="2639"/>
                </a:lnSpc>
              </a:pPr>
              <a:endParaRPr/>
            </a:p>
          </p:txBody>
        </p:sp>
      </p:grpSp>
      <p:sp>
        <p:nvSpPr>
          <p:cNvPr id="36" name="TextBox 36"/>
          <p:cNvSpPr txBox="1"/>
          <p:nvPr/>
        </p:nvSpPr>
        <p:spPr>
          <a:xfrm>
            <a:off x="1656562" y="3770783"/>
            <a:ext cx="6230702" cy="381000"/>
          </a:xfrm>
          <a:prstGeom prst="rect">
            <a:avLst/>
          </a:prstGeom>
        </p:spPr>
        <p:txBody>
          <a:bodyPr lIns="0" tIns="0" rIns="0" bIns="0" rtlCol="0" anchor="t">
            <a:spAutoFit/>
          </a:bodyPr>
          <a:lstStyle/>
          <a:p>
            <a:pPr>
              <a:lnSpc>
                <a:spcPts val="2999"/>
              </a:lnSpc>
            </a:pPr>
            <a:r>
              <a:rPr lang="en-US" sz="2499" spc="62">
                <a:solidFill>
                  <a:srgbClr val="3B3B3B"/>
                </a:solidFill>
                <a:latin typeface="Gibson 3"/>
              </a:rPr>
              <a:t>Get help from an adult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Communication" ma:contentTypeID="0x0101004D3BEEE8C71E0441ABCD602B2883CF23040059B33ECDCD494C4AA737A81C5C76B98C" ma:contentTypeVersion="34" ma:contentTypeDescription="" ma:contentTypeScope="" ma:versionID="d5cf5c357f8a46111691f8fb656d9c44">
  <xsd:schema xmlns:xsd="http://www.w3.org/2001/XMLSchema" xmlns:xs="http://www.w3.org/2001/XMLSchema" xmlns:p="http://schemas.microsoft.com/office/2006/metadata/properties" xmlns:ns1="361c438b-452b-4051-9cda-3a6b8527f04f" xmlns:ns3="858ae7c7-9454-45c7-a50c-4c9144226ea3" targetNamespace="http://schemas.microsoft.com/office/2006/metadata/properties" ma:root="true" ma:fieldsID="8bcdf9842b9d1b84a1d8ba63114d8bc3" ns1:_="" ns3:_="">
    <xsd:import namespace="361c438b-452b-4051-9cda-3a6b8527f04f"/>
    <xsd:import namespace="858ae7c7-9454-45c7-a50c-4c9144226ea3"/>
    <xsd:element name="properties">
      <xsd:complexType>
        <xsd:sequence>
          <xsd:element name="documentManagement">
            <xsd:complexType>
              <xsd:all>
                <xsd:element ref="ns1:Doc_x0020_Type" minOccurs="0"/>
                <xsd:element ref="ns1:_dlc_DocIdUrl" minOccurs="0"/>
                <xsd:element ref="ns1:Summary" minOccurs="0"/>
                <xsd:element ref="ns1:Security_x0020_Classification" minOccurs="0"/>
                <xsd:element ref="ns1:Abbreviation_x0028_s_x0029_" minOccurs="0"/>
                <xsd:element ref="ns1:Version_x0020_Number" minOccurs="0"/>
                <xsd:element ref="ns1:Effective_x0020_Date" minOccurs="0"/>
                <xsd:element ref="ns3:InitialPublishDate" minOccurs="0"/>
                <xsd:element ref="ns3:ActivePublishDate" minOccurs="0"/>
                <xsd:element ref="ns1:Review_x0020_Period" minOccurs="0"/>
                <xsd:element ref="ns3:ProperReviewDate" minOccurs="0"/>
                <xsd:element ref="ns1:Intranet_x0020_content" minOccurs="0"/>
                <xsd:element ref="ns1:Related_x0020_Intranet_x0020_page" minOccurs="0"/>
                <xsd:element ref="ns1:Published_x0020_to_x0020_website" minOccurs="0"/>
                <xsd:element ref="ns1:Publication_x0020_Scheme_x0020_Class" minOccurs="0"/>
                <xsd:element ref="ns1:Sub_x0020_Class_x0020_Heading" minOccurs="0"/>
                <xsd:element ref="ns1:Related_x0020_PDF" minOccurs="0"/>
                <xsd:element ref="ns1:Document_x0020_Status" minOccurs="0"/>
                <xsd:element ref="ns1:DocumentReadyForApproval" minOccurs="0"/>
                <xsd:element ref="ns1:Delete" minOccurs="0"/>
                <xsd:element ref="ns3:RelatedWebsitePage" minOccurs="0"/>
                <xsd:element ref="ns1:_dlc_DocIdPersistId" minOccurs="0"/>
                <xsd:element ref="ns3:lcf76f155ced4ddcb4097134ff3c332f" minOccurs="0"/>
                <xsd:element ref="ns1:TaxCatchAll" minOccurs="0"/>
                <xsd:element ref="ns1:TaxKeywordTaxHTField" minOccurs="0"/>
                <xsd:element ref="ns1:TaxCatchAllLabel" minOccurs="0"/>
                <xsd:element ref="ns1:External" minOccurs="0"/>
                <xsd:element ref="ns3:xPDF" minOccurs="0"/>
                <xsd:element ref="ns1:Approver" minOccurs="0"/>
                <xsd:element ref="ns1:k383230df22e4c6daee9d7a3c1495057" minOccurs="0"/>
                <xsd:element ref="ns1:_dlc_Doc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1c438b-452b-4051-9cda-3a6b8527f04f" elementFormDefault="qualified">
    <xsd:import namespace="http://schemas.microsoft.com/office/2006/documentManagement/types"/>
    <xsd:import namespace="http://schemas.microsoft.com/office/infopath/2007/PartnerControls"/>
    <xsd:element name="Doc_x0020_Type" ma:index="0" nillable="true" ma:displayName="Doc Type" ma:format="Dropdown" ma:indexed="true" ma:internalName="Doc_x0020_Type" ma:readOnly="false">
      <xsd:simpleType>
        <xsd:restriction base="dms:Choice">
          <xsd:enumeration value="Awareness Briefing (AB)"/>
          <xsd:enumeration value="Board Paper"/>
          <xsd:enumeration value="Campaign Material"/>
          <xsd:enumeration value="Consultation"/>
          <xsd:enumeration value="Control Operating Procedure (COP)"/>
          <xsd:enumeration value="Equality and Human Rights Impact Assessment (EHRIA)"/>
          <xsd:enumeration value="Equipment Information Card (EIC)"/>
          <xsd:enumeration value="Executive Meeting"/>
          <xsd:enumeration value="Form"/>
          <xsd:enumeration value="Framework"/>
          <xsd:enumeration value="Frequently Asked Questions (FAQs)"/>
          <xsd:enumeration value="Frontline Update (FU)"/>
          <xsd:enumeration value="General Information Note (GIN)"/>
          <xsd:enumeration value="Generic Risk Assessment (GRA)"/>
          <xsd:enumeration value="Guidance"/>
          <xsd:enumeration value="Leaflet / Poster"/>
          <xsd:enumeration value="Magazine / Newsletter"/>
          <xsd:enumeration value="Management Arrangement (MA)"/>
          <xsd:enumeration value="Memorandum of Understanding (MOU)"/>
          <xsd:enumeration value="National Training Standard (NTS)"/>
          <xsd:enumeration value="Operational Aide Memoire (OAM)"/>
          <xsd:enumeration value="Periodic Inspection and Testing Sheet (PIT)"/>
          <xsd:enumeration value="Plan"/>
          <xsd:enumeration value="Policy"/>
          <xsd:enumeration value="Policy and Operational Guidance (POG)"/>
          <xsd:enumeration value="Presentation"/>
          <xsd:enumeration value="Privacy Notice"/>
          <xsd:enumeration value="Procedure"/>
          <xsd:enumeration value="Report"/>
          <xsd:enumeration value="Risk Assessment"/>
          <xsd:enumeration value="Risk Information Card"/>
          <xsd:enumeration value="Risk Register"/>
          <xsd:enumeration value="Safe System of Work (SSOW)"/>
          <xsd:enumeration value="Standard Operating Procedure (SOP)"/>
          <xsd:enumeration value="Strategy"/>
          <xsd:enumeration value="Structure"/>
          <xsd:enumeration value="Task Card"/>
          <xsd:enumeration value="Technical Information Note (TIN)"/>
          <xsd:enumeration value="Template"/>
          <xsd:enumeration value="Terms of Reference (ToR)"/>
          <xsd:enumeration value="Toolkit"/>
          <xsd:enumeration value="Urgent Instruction (UI)"/>
        </xsd:restriction>
      </xsd:simpleType>
    </xsd:element>
    <xsd:element name="_dlc_DocIdUrl" ma:index="1" nillable="true" ma:displayName="Document ID" ma:description="Permanent link to this document." ma:hidden="true" ma:internalName="_dlc_DocIdUrl"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Summary" ma:index="4" nillable="true" ma:displayName="Summary" ma:internalName="Summary" ma:readOnly="false">
      <xsd:simpleType>
        <xsd:restriction base="dms:Note">
          <xsd:maxLength value="255"/>
        </xsd:restriction>
      </xsd:simpleType>
    </xsd:element>
    <xsd:element name="Security_x0020_Classification" ma:index="6" nillable="true" ma:displayName="Security Classification" ma:default="Official" ma:format="Dropdown" ma:internalName="Security_x0020_Classification" ma:readOnly="false">
      <xsd:simpleType>
        <xsd:restriction base="dms:Choice">
          <xsd:enumeration value="Official"/>
          <xsd:enumeration value="Official Internal"/>
        </xsd:restriction>
      </xsd:simpleType>
    </xsd:element>
    <xsd:element name="Abbreviation_x0028_s_x0029_" ma:index="7" nillable="true" ma:displayName="Abbreviation(s)" ma:list="{cb5a0069-96fc-49cd-a8ec-b11d3665ab89}" ma:internalName="Abbreviation_x0028_s_x0029_" ma:readOnly="false" ma:showField="Full_x0020_Title" ma:web="361c438b-452b-4051-9cda-3a6b8527f04f">
      <xsd:complexType>
        <xsd:complexContent>
          <xsd:extension base="dms:MultiChoiceLookup">
            <xsd:sequence>
              <xsd:element name="Value" type="dms:Lookup" maxOccurs="unbounded" minOccurs="0" nillable="true"/>
            </xsd:sequence>
          </xsd:extension>
        </xsd:complexContent>
      </xsd:complexType>
    </xsd:element>
    <xsd:element name="Version_x0020_Number" ma:index="9" nillable="true" ma:displayName="Version Number" ma:decimals="2" ma:indexed="true" ma:internalName="Version_x0020_Number" ma:readOnly="false" ma:percentage="FALSE">
      <xsd:simpleType>
        <xsd:restriction base="dms:Number"/>
      </xsd:simpleType>
    </xsd:element>
    <xsd:element name="Effective_x0020_Date" ma:index="10" nillable="true" ma:displayName="Effective Date" ma:format="DateOnly" ma:indexed="true" ma:internalName="Effective_x0020_Date" ma:readOnly="false">
      <xsd:simpleType>
        <xsd:restriction base="dms:DateTime"/>
      </xsd:simpleType>
    </xsd:element>
    <xsd:element name="Review_x0020_Period" ma:index="13" nillable="true" ma:displayName="Review Period" ma:default="3 years" ma:format="Dropdown" ma:internalName="Review_x0020_Period" ma:readOnly="false">
      <xsd:simpleType>
        <xsd:restriction base="dms:Choice">
          <xsd:enumeration value="3 months"/>
          <xsd:enumeration value="6 months"/>
          <xsd:enumeration value="1 year"/>
          <xsd:enumeration value="3 years"/>
          <xsd:enumeration value="5 years"/>
        </xsd:restriction>
      </xsd:simpleType>
    </xsd:element>
    <xsd:element name="Intranet_x0020_content" ma:index="16" nillable="true" ma:displayName="Intranet content" ma:default="0" ma:indexed="true" ma:internalName="Intranet_x0020_content" ma:readOnly="false">
      <xsd:simpleType>
        <xsd:restriction base="dms:Boolean"/>
      </xsd:simpleType>
    </xsd:element>
    <xsd:element name="Related_x0020_Intranet_x0020_page" ma:index="17" nillable="true" ma:displayName="Related Intranet page" ma:format="Hyperlink" ma:internalName="Related_x0020_Intranet_x0020_p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Published_x0020_to_x0020_website" ma:index="18" nillable="true" ma:displayName="Published to website" ma:default="0" ma:internalName="Published_x0020_to_x0020_website" ma:readOnly="false">
      <xsd:simpleType>
        <xsd:restriction base="dms:Boolean"/>
      </xsd:simpleType>
    </xsd:element>
    <xsd:element name="Publication_x0020_Scheme_x0020_Class" ma:index="19" nillable="true" ma:displayName="Publication Scheme Class" ma:format="Dropdown" ma:internalName="Publication_x0020_Scheme_x0020_Class" ma:readOnly="false">
      <xsd:simpleType>
        <xsd:restriction base="dms:Choice">
          <xsd:enumeration value="About SFRS"/>
          <xsd:enumeration value="How we are performing"/>
          <xsd:enumeration value="How we deliver our functions and services"/>
          <xsd:enumeration value="How we manage our human, physical and information resources"/>
          <xsd:enumeration value="How we procure goods and services from external providers"/>
          <xsd:enumeration value="How we take decisions and what we have decided"/>
          <xsd:enumeration value="What we spend and how we spend it"/>
          <xsd:enumeration value="Our commercial publications"/>
          <xsd:enumeration value="Our open data"/>
        </xsd:restriction>
      </xsd:simpleType>
    </xsd:element>
    <xsd:element name="Sub_x0020_Class_x0020_Heading" ma:index="20" nillable="true" ma:displayName="Sub Class Heading" ma:format="Dropdown" ma:internalName="Sub_x0020_Class_x0020_Heading" ma:readOnly="false">
      <xsd:simpleType>
        <xsd:restriction base="dms:Choice">
          <xsd:enumeration value="External relations/Working with others"/>
          <xsd:enumeration value="Functions"/>
          <xsd:enumeration value="General Information about SFRS"/>
          <xsd:enumeration value="Governance and Accountability/ Corporate planning"/>
          <xsd:enumeration value="How we are run"/>
          <xsd:enumeration value="Human resources"/>
          <xsd:enumeration value="Information resources"/>
          <xsd:enumeration value="Physical resources"/>
          <xsd:enumeration value="Services"/>
        </xsd:restriction>
      </xsd:simpleType>
    </xsd:element>
    <xsd:element name="Related_x0020_PDF" ma:index="22" nillable="true" ma:displayName="Related PDF" ma:format="Hyperlink" ma:internalName="Related_x0020_PDF"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Document_x0020_Status" ma:index="23" nillable="true" ma:displayName="Document Status" ma:default="Unpublished" ma:format="Dropdown" ma:indexed="true" ma:internalName="Document_x0020_Status" ma:readOnly="false">
      <xsd:simpleType>
        <xsd:restriction base="dms:Choice">
          <xsd:enumeration value="Unpublished"/>
          <xsd:enumeration value="Out for quality check"/>
          <xsd:enumeration value="Out for approval"/>
          <xsd:enumeration value="Out for familiarization"/>
          <xsd:enumeration value="Ready for publication"/>
          <xsd:enumeration value="Live"/>
        </xsd:restriction>
      </xsd:simpleType>
    </xsd:element>
    <xsd:element name="DocumentReadyForApproval" ma:index="25" nillable="true" ma:displayName="Document ready to progress" ma:default="0" ma:indexed="true" ma:internalName="DocumentReadyForApproval" ma:readOnly="false">
      <xsd:simpleType>
        <xsd:restriction base="dms:Boolean"/>
      </xsd:simpleType>
    </xsd:element>
    <xsd:element name="Delete" ma:index="26" nillable="true" ma:displayName="Withdraw" ma:default="0" ma:internalName="Delete" ma:readOnly="false">
      <xsd:simpleType>
        <xsd:restriction base="dms:Boolean"/>
      </xsd:simpleType>
    </xsd:element>
    <xsd:element name="_dlc_DocIdPersistId" ma:index="28" nillable="true" ma:displayName="Persist ID" ma:description="Keep ID on add." ma:hidden="true" ma:internalName="_dlc_DocIdPersistId" ma:readOnly="false">
      <xsd:simpleType>
        <xsd:restriction base="dms:Boolean"/>
      </xsd:simpleType>
    </xsd:element>
    <xsd:element name="TaxCatchAll" ma:index="31" nillable="true" ma:displayName="Taxonomy Catch All Column" ma:hidden="true" ma:list="{27df03d8-9a97-46e6-9e9c-10932c826c7e}" ma:internalName="TaxCatchAll" ma:readOnly="false" ma:showField="CatchAllData" ma:web="361c438b-452b-4051-9cda-3a6b8527f04f">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readOnly="false" ma:fieldId="{23f27201-bee3-471e-b2e7-b64fd8b7ca38}" ma:taxonomyMulti="true" ma:sspId="b512196b-5a0a-432a-bb17-e1b4922fa624" ma:termSetId="00000000-0000-0000-0000-000000000000" ma:anchorId="00000000-0000-0000-0000-000000000000" ma:open="true" ma:isKeyword="true">
      <xsd:complexType>
        <xsd:sequence>
          <xsd:element ref="pc:Terms" minOccurs="0" maxOccurs="1"/>
        </xsd:sequence>
      </xsd:complexType>
    </xsd:element>
    <xsd:element name="TaxCatchAllLabel" ma:index="34" nillable="true" ma:displayName="Taxonomy Catch All Column1" ma:hidden="true" ma:list="{27df03d8-9a97-46e6-9e9c-10932c826c7e}" ma:internalName="TaxCatchAllLabel" ma:readOnly="false" ma:showField="CatchAllDataLabel" ma:web="361c438b-452b-4051-9cda-3a6b8527f04f">
      <xsd:complexType>
        <xsd:complexContent>
          <xsd:extension base="dms:MultiChoiceLookup">
            <xsd:sequence>
              <xsd:element name="Value" type="dms:Lookup" maxOccurs="unbounded" minOccurs="0" nillable="true"/>
            </xsd:sequence>
          </xsd:extension>
        </xsd:complexContent>
      </xsd:complexType>
    </xsd:element>
    <xsd:element name="External" ma:index="37" nillable="true" ma:displayName="External" ma:default="0" ma:hidden="true" ma:indexed="true" ma:internalName="External" ma:readOnly="false">
      <xsd:simpleType>
        <xsd:restriction base="dms:Boolean"/>
      </xsd:simpleType>
    </xsd:element>
    <xsd:element name="Approver" ma:index="40" nillable="true" ma:displayName="Approver" ma:hidden="true" ma:list="UserInfo" ma:SharePointGroup="0" ma:internalName="Approv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k383230df22e4c6daee9d7a3c1495057" ma:index="41" nillable="true" ma:taxonomy="true" ma:internalName="k383230df22e4c6daee9d7a3c1495057" ma:taxonomyFieldName="Directorate" ma:displayName="Directorate" ma:readOnly="false" ma:default="" ma:fieldId="{4383230d-f22e-4c6d-aee9-d7a3c1495057}" ma:taxonomyMulti="true" ma:sspId="b512196b-5a0a-432a-bb17-e1b4922fa624" ma:termSetId="118f2308-ed62-41c1-a4cd-b6e6f40956a9" ma:anchorId="00000000-0000-0000-0000-000000000000" ma:open="false" ma:isKeyword="false">
      <xsd:complexType>
        <xsd:sequence>
          <xsd:element ref="pc:Terms" minOccurs="0" maxOccurs="1"/>
        </xsd:sequence>
      </xsd:complexType>
    </xsd:element>
    <xsd:element name="_dlc_DocId" ma:index="44" nillable="true" ma:displayName="Document ID Value" ma:description="The value of the document ID assigned to this item." ma:hidden="true" ma:indexed="true" ma:internalName="_dlc_DocId"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858ae7c7-9454-45c7-a50c-4c9144226ea3" elementFormDefault="qualified">
    <xsd:import namespace="http://schemas.microsoft.com/office/2006/documentManagement/types"/>
    <xsd:import namespace="http://schemas.microsoft.com/office/infopath/2007/PartnerControls"/>
    <xsd:element name="InitialPublishDate" ma:index="11" nillable="true" ma:displayName="Initial Publish Date" ma:default="[today]" ma:format="DateOnly" ma:internalName="InitialPublishDate" ma:readOnly="false">
      <xsd:simpleType>
        <xsd:restriction base="dms:DateTime"/>
      </xsd:simpleType>
    </xsd:element>
    <xsd:element name="ActivePublishDate" ma:index="12" nillable="true" ma:displayName="Active Publish Date" ma:format="DateOnly" ma:internalName="ActivePublishDate" ma:readOnly="false">
      <xsd:simpleType>
        <xsd:restriction base="dms:DateTime"/>
      </xsd:simpleType>
    </xsd:element>
    <xsd:element name="ProperReviewDate" ma:index="15" nillable="true" ma:displayName="Proper Review Date" ma:format="DateOnly" ma:indexed="true" ma:internalName="ProperReviewDate" ma:readOnly="false">
      <xsd:simpleType>
        <xsd:restriction base="dms:DateTime"/>
      </xsd:simpleType>
    </xsd:element>
    <xsd:element name="RelatedWebsitePage" ma:index="27" nillable="true" ma:displayName="Related Website Page" ma:format="Hyperlink" ma:internalName="RelatedWebsiteP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lcf76f155ced4ddcb4097134ff3c332f" ma:index="30" nillable="true" ma:displayName="Image Tags_0" ma:hidden="true" ma:internalName="lcf76f155ced4ddcb4097134ff3c332f" ma:readOnly="false">
      <xsd:simpleType>
        <xsd:restriction base="dms:Note"/>
      </xsd:simpleType>
    </xsd:element>
    <xsd:element name="xPDF" ma:index="38" nillable="true" ma:displayName="xPDF" ma:default="0" ma:format="Dropdown" ma:hidden="true" ma:internalName="xPDF" ma:readOnly="fals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3" ma:displayName="Title"/>
        <xsd:element ref="dc:subject" minOccurs="0" maxOccurs="1"/>
        <xsd:element ref="dc:description" minOccurs="0" maxOccurs="1" ma:index="24"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ublished_x0020_to_x0020_website xmlns="361c438b-452b-4051-9cda-3a6b8527f04f">true</Published_x0020_to_x0020_website>
    <External xmlns="361c438b-452b-4051-9cda-3a6b8527f04f">true</External>
    <_dlc_DocId xmlns="361c438b-452b-4051-9cda-3a6b8527f04f">CORPDL-747745404-769</_dlc_DocId>
    <TaxCatchAll xmlns="361c438b-452b-4051-9cda-3a6b8527f04f">
      <Value>2072</Value>
    </TaxCatchAll>
    <lcf76f155ced4ddcb4097134ff3c332f xmlns="858ae7c7-9454-45c7-a50c-4c9144226ea3" xsi:nil="true"/>
    <TaxKeywordTaxHTField xmlns="361c438b-452b-4051-9cda-3a6b8527f04f">
      <Terms xmlns="http://schemas.microsoft.com/office/infopath/2007/PartnerControls"/>
    </TaxKeywordTaxHTField>
    <Security_x0020_Classification xmlns="361c438b-452b-4051-9cda-3a6b8527f04f">Official</Security_x0020_Classification>
    <_dlc_DocIdUrl xmlns="361c438b-452b-4051-9cda-3a6b8527f04f">
      <Url>https://firescotland.sharepoint.com/sites/SFRSDocumentLibrary/_layouts/15/DocIdRedir.aspx?ID=CORPDL-747745404-769</Url>
      <Description>CORPDL-747745404-769</Description>
    </_dlc_DocIdUrl>
    <Version_x0020_Number xmlns="361c438b-452b-4051-9cda-3a6b8527f04f">1</Version_x0020_Number>
    <Effective_x0020_Date xmlns="361c438b-452b-4051-9cda-3a6b8527f04f">2023-10-26T23:00:00+00:00</Effective_x0020_Date>
    <Abbreviation_x0028_s_x0029_ xmlns="361c438b-452b-4051-9cda-3a6b8527f04f">
      <Value>905</Value>
      <Value>255</Value>
    </Abbreviation_x0028_s_x0029_>
    <Publication_x0020_Scheme_x0020_Class xmlns="361c438b-452b-4051-9cda-3a6b8527f04f">How we deliver our functions and services</Publication_x0020_Scheme_x0020_Class>
    <Related_x0020_PDF xmlns="361c438b-452b-4051-9cda-3a6b8527f04f">
      <Url xsi:nil="true"/>
      <Description xsi:nil="true"/>
    </Related_x0020_PDF>
    <Doc_x0020_Type xmlns="361c438b-452b-4051-9cda-3a6b8527f04f">Presentation</Doc_x0020_Type>
    <Approver xmlns="361c438b-452b-4051-9cda-3a6b8527f04f">
      <UserInfo>
        <DisplayName/>
        <AccountId xsi:nil="true"/>
        <AccountType/>
      </UserInfo>
    </Approver>
    <Review_x0020_Period xmlns="361c438b-452b-4051-9cda-3a6b8527f04f">3 years</Review_x0020_Period>
    <Sub_x0020_Class_x0020_Heading xmlns="361c438b-452b-4051-9cda-3a6b8527f04f">Services</Sub_x0020_Class_x0020_Heading>
    <Document_x0020_Status xmlns="361c438b-452b-4051-9cda-3a6b8527f04f">Live</Document_x0020_Status>
    <Summary xmlns="361c438b-452b-4051-9cda-3a6b8527f04f" xsi:nil="true"/>
    <_dlc_DocIdPersistId xmlns="361c438b-452b-4051-9cda-3a6b8527f04f" xsi:nil="true"/>
    <TaxCatchAllLabel xmlns="361c438b-452b-4051-9cda-3a6b8527f04f" xsi:nil="true"/>
    <DocumentReadyForApproval xmlns="361c438b-452b-4051-9cda-3a6b8527f04f">false</DocumentReadyForApproval>
    <Intranet_x0020_content xmlns="361c438b-452b-4051-9cda-3a6b8527f04f">true</Intranet_x0020_content>
    <Related_x0020_Intranet_x0020_page xmlns="361c438b-452b-4051-9cda-3a6b8527f04f">
      <Url xsi:nil="true"/>
      <Description xsi:nil="true"/>
    </Related_x0020_Intranet_x0020_page>
    <Delete xmlns="361c438b-452b-4051-9cda-3a6b8527f04f">false</Delete>
    <xPDF xmlns="858ae7c7-9454-45c7-a50c-4c9144226ea3">false</xPDF>
    <ProperReviewDate xmlns="858ae7c7-9454-45c7-a50c-4c9144226ea3">2026-10-27T00:00:00+00:00</ProperReviewDate>
    <k383230df22e4c6daee9d7a3c1495057 xmlns="361c438b-452b-4051-9cda-3a6b8527f04f">
      <Terms xmlns="http://schemas.microsoft.com/office/infopath/2007/PartnerControls">
        <TermInfo xmlns="http://schemas.microsoft.com/office/infopath/2007/PartnerControls">
          <TermName xmlns="http://schemas.microsoft.com/office/infopath/2007/PartnerControls">Prevention, Protection and Preparedness (PPP)</TermName>
          <TermId xmlns="http://schemas.microsoft.com/office/infopath/2007/PartnerControls">b03d206c-5ac3-4172-8279-09f255dccd77</TermId>
        </TermInfo>
      </Terms>
    </k383230df22e4c6daee9d7a3c1495057>
    <ActivePublishDate xmlns="858ae7c7-9454-45c7-a50c-4c9144226ea3">2023-10-26T23:00:00+00:00</ActivePublishDate>
    <RelatedWebsitePage xmlns="858ae7c7-9454-45c7-a50c-4c9144226ea3">
      <Url xsi:nil="true"/>
      <Description xsi:nil="true"/>
    </RelatedWebsitePage>
    <InitialPublishDate xmlns="858ae7c7-9454-45c7-a50c-4c9144226ea3">2023-10-26T23:00:00+00:00</InitialPublishDate>
  </documentManagement>
</p:properties>
</file>

<file path=customXml/itemProps1.xml><?xml version="1.0" encoding="utf-8"?>
<ds:datastoreItem xmlns:ds="http://schemas.openxmlformats.org/officeDocument/2006/customXml" ds:itemID="{61BAC71E-BBF3-4CDD-8EAD-40926B2B4FA9}">
  <ds:schemaRefs>
    <ds:schemaRef ds:uri="http://schemas.microsoft.com/sharepoint/v3/contenttype/forms"/>
  </ds:schemaRefs>
</ds:datastoreItem>
</file>

<file path=customXml/itemProps2.xml><?xml version="1.0" encoding="utf-8"?>
<ds:datastoreItem xmlns:ds="http://schemas.openxmlformats.org/officeDocument/2006/customXml" ds:itemID="{53607621-3370-480A-8AA1-B6E522671271}">
  <ds:schemaRefs>
    <ds:schemaRef ds:uri="http://schemas.microsoft.com/sharepoint/events"/>
  </ds:schemaRefs>
</ds:datastoreItem>
</file>

<file path=customXml/itemProps3.xml><?xml version="1.0" encoding="utf-8"?>
<ds:datastoreItem xmlns:ds="http://schemas.openxmlformats.org/officeDocument/2006/customXml" ds:itemID="{53AB4F24-F73B-429B-B370-D65435A2FE5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61c438b-452b-4051-9cda-3a6b8527f04f"/>
    <ds:schemaRef ds:uri="858ae7c7-9454-45c7-a50c-4c9144226ea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05533457-F305-41F1-BE65-928CD77C0C50}">
  <ds:schemaRefs>
    <ds:schemaRef ds:uri="http://schemas.microsoft.com/office/2006/metadata/properties"/>
    <ds:schemaRef ds:uri="http://schemas.microsoft.com/office/infopath/2007/PartnerControls"/>
    <ds:schemaRef ds:uri="361c438b-452b-4051-9cda-3a6b8527f04f"/>
    <ds:schemaRef ds:uri="858ae7c7-9454-45c7-a50c-4c9144226ea3"/>
  </ds:schemaRefs>
</ds:datastoreItem>
</file>

<file path=docProps/app.xml><?xml version="1.0" encoding="utf-8"?>
<Properties xmlns="http://schemas.openxmlformats.org/officeDocument/2006/extended-properties" xmlns:vt="http://schemas.openxmlformats.org/officeDocument/2006/docPropsVTypes">
  <TotalTime>7</TotalTime>
  <Words>1731</Words>
  <Application>Microsoft Office PowerPoint</Application>
  <PresentationFormat>Custom</PresentationFormat>
  <Paragraphs>218</Paragraphs>
  <Slides>16</Slides>
  <Notes>15</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16</vt:i4>
      </vt:variant>
    </vt:vector>
  </HeadingPairs>
  <TitlesOfParts>
    <vt:vector size="22" baseType="lpstr">
      <vt:lpstr>Gibson 1</vt:lpstr>
      <vt:lpstr>Gibson 3</vt:lpstr>
      <vt:lpstr>Gibson 2</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Firework and Bonfire Safety Presentation, Primary School Level, 2023</dc:title>
  <dc:creator>Cadden, Avril</dc:creator>
  <cp:lastModifiedBy>Lucchesi, Jason</cp:lastModifiedBy>
  <cp:revision>1</cp:revision>
  <dcterms:created xsi:type="dcterms:W3CDTF">2006-08-16T00:00:00Z</dcterms:created>
  <dcterms:modified xsi:type="dcterms:W3CDTF">2024-08-22T11:38:30Z</dcterms:modified>
  <dc:identifier>DAFvpvAaT60</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MediaServiceImageTags">
    <vt:lpwstr/>
  </property>
  <property fmtid="{D5CDD505-2E9C-101B-9397-08002B2CF9AE}" pid="4" name="ContentTypeId">
    <vt:lpwstr>0x0101004D3BEEE8C71E0441ABCD602B2883CF23040059B33ECDCD494C4AA737A81C5C76B98C</vt:lpwstr>
  </property>
  <property fmtid="{D5CDD505-2E9C-101B-9397-08002B2CF9AE}" pid="5" name="_dlc_DocIdItemGuid">
    <vt:lpwstr>916c55f2-b902-4ac6-9cc7-6075195f1e69</vt:lpwstr>
  </property>
  <property fmtid="{D5CDD505-2E9C-101B-9397-08002B2CF9AE}" pid="6" name="DirectorateTEMP">
    <vt:lpwstr>Prevention, Protection and Preparedness</vt:lpwstr>
  </property>
  <property fmtid="{D5CDD505-2E9C-101B-9397-08002B2CF9AE}" pid="7" name="Directorate">
    <vt:lpwstr>2072;#Prevention, Protection and Preparedness (PPP)|b03d206c-5ac3-4172-8279-09f255dccd77</vt:lpwstr>
  </property>
  <property fmtid="{D5CDD505-2E9C-101B-9397-08002B2CF9AE}" pid="8" name="Directorate0">
    <vt:lpwstr/>
  </property>
</Properties>
</file>